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62" r:id="rId2"/>
    <p:sldId id="263" r:id="rId3"/>
    <p:sldId id="264" r:id="rId4"/>
    <p:sldId id="265" r:id="rId5"/>
    <p:sldId id="266" r:id="rId6"/>
    <p:sldId id="267" r:id="rId7"/>
    <p:sldId id="321" r:id="rId8"/>
    <p:sldId id="314" r:id="rId9"/>
    <p:sldId id="322" r:id="rId10"/>
    <p:sldId id="315" r:id="rId11"/>
    <p:sldId id="316" r:id="rId12"/>
    <p:sldId id="323" r:id="rId13"/>
    <p:sldId id="317" r:id="rId14"/>
    <p:sldId id="318" r:id="rId15"/>
    <p:sldId id="319" r:id="rId16"/>
    <p:sldId id="268" r:id="rId17"/>
    <p:sldId id="308" r:id="rId18"/>
    <p:sldId id="307" r:id="rId19"/>
    <p:sldId id="271" r:id="rId20"/>
    <p:sldId id="257" r:id="rId21"/>
    <p:sldId id="272" r:id="rId22"/>
    <p:sldId id="274" r:id="rId23"/>
    <p:sldId id="327" r:id="rId24"/>
    <p:sldId id="276" r:id="rId25"/>
    <p:sldId id="278" r:id="rId26"/>
    <p:sldId id="280" r:id="rId27"/>
    <p:sldId id="282" r:id="rId28"/>
    <p:sldId id="324" r:id="rId29"/>
    <p:sldId id="330" r:id="rId30"/>
    <p:sldId id="328" r:id="rId31"/>
    <p:sldId id="331" r:id="rId32"/>
    <p:sldId id="332" r:id="rId33"/>
    <p:sldId id="333" r:id="rId34"/>
    <p:sldId id="329" r:id="rId35"/>
    <p:sldId id="309" r:id="rId36"/>
    <p:sldId id="310" r:id="rId37"/>
    <p:sldId id="312" r:id="rId38"/>
    <p:sldId id="311" r:id="rId39"/>
    <p:sldId id="313" r:id="rId40"/>
    <p:sldId id="289" r:id="rId41"/>
    <p:sldId id="334" r:id="rId42"/>
    <p:sldId id="335" r:id="rId43"/>
    <p:sldId id="336" r:id="rId44"/>
    <p:sldId id="337" r:id="rId45"/>
    <p:sldId id="291" r:id="rId46"/>
    <p:sldId id="292" r:id="rId47"/>
    <p:sldId id="294" r:id="rId48"/>
    <p:sldId id="295" r:id="rId49"/>
    <p:sldId id="297" r:id="rId50"/>
    <p:sldId id="298" r:id="rId51"/>
    <p:sldId id="299" r:id="rId52"/>
    <p:sldId id="300" r:id="rId53"/>
    <p:sldId id="301" r:id="rId54"/>
    <p:sldId id="303" r:id="rId55"/>
    <p:sldId id="305" r:id="rId56"/>
    <p:sldId id="306" r:id="rId57"/>
    <p:sldId id="339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2589" autoAdjust="0"/>
  </p:normalViewPr>
  <p:slideViewPr>
    <p:cSldViewPr>
      <p:cViewPr varScale="1">
        <p:scale>
          <a:sx n="70" d="100"/>
          <a:sy n="70" d="100"/>
        </p:scale>
        <p:origin x="-11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043EA-1D3B-49D7-B2A1-2DE2C58B39D4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23276-B293-4E35-9083-BCE1D4C59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he-IL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6EF781-F23C-4CEE-9750-F57BFB144EDB}" type="slidenum">
              <a:rPr lang="he-IL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9E711-961B-4657-A924-01F63F2E7707}" type="slidenum">
              <a:rPr lang="he-IL"/>
              <a:pPr/>
              <a:t>49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F6D76F-35ED-4452-9713-30FCFFE83C99}" type="slidenum">
              <a:rPr lang="he-IL"/>
              <a:pPr/>
              <a:t>50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7D16AA-54BF-4988-8209-BCD656E36463}" type="slidenum">
              <a:rPr lang="he-IL"/>
              <a:pPr/>
              <a:t>51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0241D-58CC-452C-A64D-83BC642A6E50}" type="slidenum">
              <a:rPr lang="he-IL"/>
              <a:pPr/>
              <a:t>52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7D77A-BBCB-4921-8E96-C739BE65881A}" type="slidenum">
              <a:rPr lang="he-IL"/>
              <a:pPr/>
              <a:t>53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8CF0EC-139C-4C36-8E28-2DAC005BB602}" type="slidenum">
              <a:rPr lang="he-IL"/>
              <a:pPr/>
              <a:t>54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E62F70-4BF8-45DF-9145-8561CA00F2E2}" type="slidenum">
              <a:rPr lang="he-IL"/>
              <a:pPr/>
              <a:t>55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B511F6-B7AA-4895-9453-8CE280462698}" type="slidenum">
              <a:rPr lang="he-IL"/>
              <a:pPr/>
              <a:t>56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he-IL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B11E14-97E6-45FF-9A48-2FC0E595A895}" type="slidenum">
              <a:rPr lang="he-IL" smtClean="0"/>
              <a:pPr/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he-IL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A83D0-A69F-4892-B8F7-66A94BFAAE89}" type="slidenum">
              <a:rPr lang="he-IL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he-IL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F7D022-B169-470A-9AE3-42A7BF210613}" type="slidenum">
              <a:rPr lang="he-IL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he-IL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CDF932-98DD-44C0-8D39-9C57ABC26ACB}" type="slidenum">
              <a:rPr lang="he-IL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he-IL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3CAD45-B480-499D-A9EB-81585F3620EA}" type="slidenum">
              <a:rPr lang="he-IL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he-IL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843951-7576-498A-8194-835BD8AA03C9}" type="slidenum">
              <a:rPr lang="he-IL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23276-B293-4E35-9083-BCE1D4C59829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BA9AC6-8C53-4398-8E55-A741A2AC16A3}" type="slidenum">
              <a:rPr lang="he-IL"/>
              <a:pPr/>
              <a:t>47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56D81-DD95-4028-B1DE-6E92BE47C0E5}" type="slidenum">
              <a:rPr lang="he-IL"/>
              <a:pPr/>
              <a:t>48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8C10-EFF5-4B59-80A5-92E88842C6D4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D08D-8141-4543-948D-2C6A0B29C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8C10-EFF5-4B59-80A5-92E88842C6D4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D08D-8141-4543-948D-2C6A0B29C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8C10-EFF5-4B59-80A5-92E88842C6D4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D08D-8141-4543-948D-2C6A0B29C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2D8AB5-A943-4004-A2F5-7AD4FDFF4C15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8C10-EFF5-4B59-80A5-92E88842C6D4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D08D-8141-4543-948D-2C6A0B29C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8C10-EFF5-4B59-80A5-92E88842C6D4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D08D-8141-4543-948D-2C6A0B29C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8C10-EFF5-4B59-80A5-92E88842C6D4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D08D-8141-4543-948D-2C6A0B29C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8C10-EFF5-4B59-80A5-92E88842C6D4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D08D-8141-4543-948D-2C6A0B29C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8C10-EFF5-4B59-80A5-92E88842C6D4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D08D-8141-4543-948D-2C6A0B29C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8C10-EFF5-4B59-80A5-92E88842C6D4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D08D-8141-4543-948D-2C6A0B29C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8C10-EFF5-4B59-80A5-92E88842C6D4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D08D-8141-4543-948D-2C6A0B29C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8C10-EFF5-4B59-80A5-92E88842C6D4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D08D-8141-4543-948D-2C6A0B29C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68C10-EFF5-4B59-80A5-92E88842C6D4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D08D-8141-4543-948D-2C6A0B29C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7.jpeg"/><Relationship Id="rId5" Type="http://schemas.openxmlformats.org/officeDocument/2006/relationships/oleObject" Target="../embeddings/Microsoft_Office_Excel_Chart2.xls"/><Relationship Id="rId4" Type="http://schemas.openxmlformats.org/officeDocument/2006/relationships/oleObject" Target="../embeddings/Microsoft_Office_Excel_Chart1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3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6.png"/><Relationship Id="rId4" Type="http://schemas.openxmlformats.org/officeDocument/2006/relationships/oleObject" Target="../embeddings/oleObject18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hyperlink" Target="http://images.google.co.uk/imgres?imgurl=http://www.wiids.co.uk/wp-content/uploads/2009/07/shaun-the-sheep-relaxed.jpg&amp;imgrefurl=http://www.wiids.co.uk/2009/07/27/shaun-the-sheep-off-his-head-on-the-ds/&amp;usg=__kF4dRAenBq3ilBGrNUmbpUsl96k=&amp;h=317&amp;w=549&amp;sz=32&amp;hl=iw&amp;start=98&amp;itbs=1&amp;tbnid=_e50j5JS5q38nM:&amp;tbnh=77&amp;tbnw=133&amp;prev=/images%3Fq%3Dsheep%26start%3D90%26hl%3Diw%26sa%3DN%26gbv%3D2%26ndsp%3D18%26tbs%3Disch:1" TargetMode="External"/><Relationship Id="rId7" Type="http://schemas.openxmlformats.org/officeDocument/2006/relationships/hyperlink" Target="http://images.google.co.uk/imgres?imgurl=http://www.coloringpictures.cn/img/cow-01.gif&amp;imgrefurl=http://www.coloringpictures.cn/cow-coloring-pages.php&amp;usg=__YWl_iFC87GeJEodm2rgnnWOx40c=&amp;h=494&amp;w=700&amp;sz=20&amp;hl=iw&amp;start=7&amp;itbs=1&amp;tbnid=6jVootPlctkiqM:&amp;tbnh=99&amp;tbnw=140&amp;prev=/images%3Fq%3Dcow%26hl%3Diw%26sa%3DG%26gbv%3D2%26tbs%3Disch:1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hyperlink" Target="http://images.google.co.uk/imgres?imgurl=http://www.momsnetwork.com/kids/coloring/goat1.gif&amp;imgrefurl=http://amazing-coloring-pages.blogspot.com/2008/11/goat-coloring-pages.html&amp;usg=__Yj2oMu2_ldMHx6D0KZE6Z0w1Xzw=&amp;h=649&amp;w=591&amp;sz=13&amp;hl=iw&amp;start=68&amp;itbs=1&amp;tbnid=KdhFMnb-4HL7ZM:&amp;tbnh=137&amp;tbnw=125&amp;prev=/images%3Fq%3Dgoat%26start%3D54%26hl%3Diw%26sa%3DN%26gbv%3D2%26ndsp%3D18%26tbs%3Disch:1" TargetMode="External"/><Relationship Id="rId4" Type="http://schemas.openxmlformats.org/officeDocument/2006/relationships/image" Target="../media/image47.jpeg"/><Relationship Id="rId9" Type="http://schemas.openxmlformats.org/officeDocument/2006/relationships/image" Target="../media/image5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956050" y="200025"/>
            <a:ext cx="518795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Role of the milk-born negative regulatory system in control of milk secretion, milk composition and induction of mammary gland involution</a:t>
            </a:r>
          </a:p>
          <a:p>
            <a:pPr algn="ctr" rtl="0">
              <a:spcBef>
                <a:spcPct val="50000"/>
              </a:spcBef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Nissim Silanikove, ARO, Israel (on sabbatical leave in UC , USA)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6" name="Picture 8" descr="mil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" y="387350"/>
            <a:ext cx="3800673" cy="6108700"/>
          </a:xfrm>
          <a:prstGeom prst="rect">
            <a:avLst/>
          </a:prstGeom>
          <a:noFill/>
        </p:spPr>
      </p:pic>
      <p:pic>
        <p:nvPicPr>
          <p:cNvPr id="2060" name="Picture 12" descr="soph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25144"/>
            <a:ext cx="3825875" cy="2581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848600" cy="990600"/>
          </a:xfrm>
        </p:spPr>
        <p:txBody>
          <a:bodyPr/>
          <a:lstStyle/>
          <a:p>
            <a:r>
              <a:rPr lang="en-US"/>
              <a:t>Mammary gland gross anatomy</a:t>
            </a:r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1828800" y="1303338"/>
          <a:ext cx="5867400" cy="5492750"/>
        </p:xfrm>
        <a:graphic>
          <a:graphicData uri="http://schemas.openxmlformats.org/presentationml/2006/ole">
            <p:oleObj spid="_x0000_s58370" name="Photo Editor Photo" r:id="rId3" imgW="12932261" imgH="1163674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ttp://mammary.nih.gov/reviews/lactation/Neville001/images/Modmgal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65250"/>
            <a:ext cx="6400800" cy="394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09120"/>
            <a:ext cx="7772400" cy="1944216"/>
          </a:xfrm>
        </p:spPr>
        <p:txBody>
          <a:bodyPr>
            <a:noAutofit/>
          </a:bodyPr>
          <a:lstStyle/>
          <a:p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2656"/>
            <a:ext cx="6400800" cy="530614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Mammary gland serotonin system</a:t>
            </a:r>
          </a:p>
          <a:p>
            <a:pPr algn="l"/>
            <a:r>
              <a:rPr lang="en-US" dirty="0" smtClean="0">
                <a:solidFill>
                  <a:srgbClr val="002060"/>
                </a:solidFill>
              </a:rPr>
              <a:t>The mammary gland serotonin system has been proved to play important </a:t>
            </a:r>
            <a:r>
              <a:rPr lang="en-US" dirty="0" err="1" smtClean="0">
                <a:solidFill>
                  <a:srgbClr val="002060"/>
                </a:solidFill>
              </a:rPr>
              <a:t>autocrine-paracrine</a:t>
            </a:r>
            <a:r>
              <a:rPr lang="en-US" dirty="0" smtClean="0">
                <a:solidFill>
                  <a:srgbClr val="002060"/>
                </a:solidFill>
              </a:rPr>
              <a:t> role in the regulation of milk secretion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However, this system does not appear to be a component of the milk-born negative regulatory </a:t>
            </a:r>
            <a:r>
              <a:rPr lang="en-US" dirty="0" smtClean="0">
                <a:solidFill>
                  <a:srgbClr val="C00000"/>
                </a:solidFill>
              </a:rPr>
              <a:t>system: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solidFill>
                  <a:schemeClr val="tx1"/>
                </a:solidFill>
              </a:rPr>
              <a:t>Intammammary</a:t>
            </a:r>
            <a:r>
              <a:rPr lang="en-US" dirty="0" smtClean="0">
                <a:solidFill>
                  <a:schemeClr val="tx1"/>
                </a:solidFill>
              </a:rPr>
              <a:t> treatment of the glands affected also non-treated gland; i.e., it has systemic effect (Collier et al., JDS)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mammary gland derived serotonin affect parathyroid related hormone and Ca mobilization from bones; i.e., it has systemic-endocrine effect (</a:t>
            </a:r>
            <a:r>
              <a:rPr lang="en-US" dirty="0" err="1" smtClean="0">
                <a:solidFill>
                  <a:srgbClr val="FF0000"/>
                </a:solidFill>
              </a:rPr>
              <a:t>horsemann</a:t>
            </a:r>
            <a:r>
              <a:rPr lang="en-US" dirty="0" smtClean="0">
                <a:solidFill>
                  <a:srgbClr val="FF0000"/>
                </a:solidFill>
              </a:rPr>
              <a:t> et al., AJP)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Dose-response</a:t>
            </a:r>
          </a:p>
        </p:txBody>
      </p:sp>
      <p:pic>
        <p:nvPicPr>
          <p:cNvPr id="34819" name="Picture 3" descr="C:\WINDOWS\TEMP\~AUT000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27188"/>
            <a:ext cx="6324600" cy="37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 The K</a:t>
            </a:r>
            <a:r>
              <a:rPr lang="en-US" sz="4000" baseline="30000" dirty="0"/>
              <a:t>+</a:t>
            </a:r>
            <a:r>
              <a:rPr lang="en-US" sz="4000" dirty="0"/>
              <a:t> blocking activity relates to </a:t>
            </a:r>
            <a:br>
              <a:rPr lang="en-US" sz="4000" dirty="0"/>
            </a:br>
            <a:r>
              <a:rPr lang="en-US" sz="4000" dirty="0"/>
              <a:t>casein-derived (</a:t>
            </a:r>
            <a:r>
              <a:rPr lang="en-US" sz="4000" dirty="0" err="1"/>
              <a:t>proteose</a:t>
            </a:r>
            <a:r>
              <a:rPr lang="en-US" sz="4000" dirty="0"/>
              <a:t>-peptone) </a:t>
            </a:r>
            <a:r>
              <a:rPr lang="en-US" sz="4000" dirty="0" err="1"/>
              <a:t>phosphopeptide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3600" dirty="0">
                <a:solidFill>
                  <a:schemeClr val="hlink"/>
                </a:solidFill>
              </a:rPr>
              <a:t>1.	Precipitated by acetone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n-US" sz="3600" dirty="0">
                <a:solidFill>
                  <a:schemeClr val="hlink"/>
                </a:solidFill>
              </a:rPr>
              <a:t>2.	Specifically precipitated by Ca</a:t>
            </a:r>
            <a:r>
              <a:rPr lang="en-US" sz="3600" baseline="30000" dirty="0">
                <a:solidFill>
                  <a:schemeClr val="hlink"/>
                </a:solidFill>
              </a:rPr>
              <a:t>2</a:t>
            </a:r>
            <a:r>
              <a:rPr lang="en-US" sz="3600" dirty="0">
                <a:solidFill>
                  <a:schemeClr val="hlink"/>
                </a:solidFill>
              </a:rPr>
              <a:t>+ 	(1% </a:t>
            </a:r>
            <a:r>
              <a:rPr lang="en-US" sz="3600" dirty="0" smtClean="0">
                <a:solidFill>
                  <a:schemeClr val="hlink"/>
                </a:solidFill>
              </a:rPr>
              <a:t>		wt/</a:t>
            </a:r>
            <a:r>
              <a:rPr lang="en-US" sz="3600" dirty="0" err="1" smtClean="0">
                <a:solidFill>
                  <a:schemeClr val="hlink"/>
                </a:solidFill>
              </a:rPr>
              <a:t>vol</a:t>
            </a:r>
            <a:r>
              <a:rPr lang="en-US" sz="3600" dirty="0">
                <a:solidFill>
                  <a:schemeClr val="hlink"/>
                </a:solidFill>
              </a:rPr>
              <a:t>) and ethanol at pH 3.5- </a:t>
            </a:r>
            <a:r>
              <a:rPr lang="en-US" sz="3600" dirty="0" smtClean="0">
                <a:solidFill>
                  <a:schemeClr val="hlink"/>
                </a:solidFill>
              </a:rPr>
              <a:t>an 	indication </a:t>
            </a:r>
            <a:r>
              <a:rPr lang="en-US" sz="3600" dirty="0">
                <a:solidFill>
                  <a:schemeClr val="hlink"/>
                </a:solidFill>
              </a:rPr>
              <a:t>that the factor is </a:t>
            </a:r>
            <a:r>
              <a:rPr lang="en-US" sz="3600" dirty="0" smtClean="0">
                <a:solidFill>
                  <a:schemeClr val="hlink"/>
                </a:solidFill>
              </a:rPr>
              <a:t>multi-	</a:t>
            </a:r>
            <a:r>
              <a:rPr lang="en-US" sz="3600" dirty="0" err="1" smtClean="0">
                <a:solidFill>
                  <a:schemeClr val="hlink"/>
                </a:solidFill>
              </a:rPr>
              <a:t>phosphorilated</a:t>
            </a:r>
            <a:r>
              <a:rPr lang="en-US" sz="3600" dirty="0">
                <a:solidFill>
                  <a:schemeClr val="hlink"/>
                </a:solidFill>
              </a:rPr>
              <a:t>.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n-US" sz="3600" dirty="0">
                <a:solidFill>
                  <a:schemeClr val="hlink"/>
                </a:solidFill>
              </a:rPr>
              <a:t>3.	Strong </a:t>
            </a:r>
            <a:r>
              <a:rPr lang="en-US" sz="3600" dirty="0" err="1">
                <a:solidFill>
                  <a:schemeClr val="hlink"/>
                </a:solidFill>
              </a:rPr>
              <a:t>proteolytic</a:t>
            </a:r>
            <a:r>
              <a:rPr lang="en-US" sz="3600" dirty="0">
                <a:solidFill>
                  <a:schemeClr val="hlink"/>
                </a:solidFill>
              </a:rPr>
              <a:t> enzymes such as 	</a:t>
            </a:r>
            <a:r>
              <a:rPr lang="en-US" sz="3600" dirty="0" err="1">
                <a:solidFill>
                  <a:schemeClr val="hlink"/>
                </a:solidFill>
              </a:rPr>
              <a:t>pronase</a:t>
            </a:r>
            <a:r>
              <a:rPr lang="en-US" sz="3600" dirty="0">
                <a:solidFill>
                  <a:schemeClr val="hlink"/>
                </a:solidFill>
              </a:rPr>
              <a:t> and </a:t>
            </a:r>
            <a:r>
              <a:rPr lang="en-US" sz="3600" dirty="0" err="1">
                <a:solidFill>
                  <a:schemeClr val="hlink"/>
                </a:solidFill>
              </a:rPr>
              <a:t>proteinase</a:t>
            </a:r>
            <a:r>
              <a:rPr lang="en-US" sz="3600" dirty="0">
                <a:solidFill>
                  <a:schemeClr val="hlink"/>
                </a:solidFill>
              </a:rPr>
              <a:t> K eradicated </a:t>
            </a:r>
            <a:r>
              <a:rPr lang="en-US" sz="3600" dirty="0" smtClean="0">
                <a:solidFill>
                  <a:schemeClr val="hlink"/>
                </a:solidFill>
              </a:rPr>
              <a:t>its 	activity</a:t>
            </a:r>
            <a:r>
              <a:rPr lang="en-US" sz="3600" dirty="0">
                <a:solidFill>
                  <a:schemeClr val="hlink"/>
                </a:solidFill>
              </a:rPr>
              <a:t>.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n-US" sz="3600" dirty="0">
                <a:solidFill>
                  <a:schemeClr val="hlink"/>
                </a:solidFill>
              </a:rPr>
              <a:t>4.	Boiling resistance.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B-CN 1-25 sequence</a:t>
            </a:r>
          </a:p>
        </p:txBody>
      </p:sp>
      <p:pic>
        <p:nvPicPr>
          <p:cNvPr id="49155" name="Picture 3" descr="C:\WINDOWS\TEMP\~AUT0019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97088"/>
            <a:ext cx="7772400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381000" y="1801813"/>
          <a:ext cx="8439150" cy="4745037"/>
        </p:xfrm>
        <a:graphic>
          <a:graphicData uri="http://schemas.openxmlformats.org/presentationml/2006/ole">
            <p:oleObj spid="_x0000_s5122" name="Photo Editor Photo" r:id="rId3" imgW="4877223" imgH="3657917" progId="">
              <p:embed/>
            </p:oleObj>
          </a:graphicData>
        </a:graphic>
      </p:graphicFrame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04850" y="458788"/>
            <a:ext cx="7802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4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Plasminogen/Plasmin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347663" y="1371600"/>
          <a:ext cx="8458200" cy="5407025"/>
        </p:xfrm>
        <a:graphic>
          <a:graphicData uri="http://schemas.openxmlformats.org/presentationml/2006/ole">
            <p:oleObj spid="_x0000_s54274" name="Photo Editor Photo" r:id="rId3" imgW="4877223" imgH="3657917" progId="">
              <p:embed/>
            </p:oleObj>
          </a:graphicData>
        </a:graphic>
      </p:graphicFrame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20663" y="66675"/>
            <a:ext cx="86788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Milk plasminogen and plasmin concentrations </a:t>
            </a:r>
            <a:r>
              <a:rPr 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(throughout lactation)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466725" y="1546225"/>
          <a:ext cx="8208963" cy="5167313"/>
        </p:xfrm>
        <a:graphic>
          <a:graphicData uri="http://schemas.openxmlformats.org/presentationml/2006/ole">
            <p:oleObj spid="_x0000_s53250" name="Photo Editor Photo" r:id="rId3" imgW="4877223" imgH="3657917" progId="">
              <p:embed/>
            </p:oleObj>
          </a:graphicData>
        </a:graphic>
      </p:graphicFrame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47688" y="273050"/>
            <a:ext cx="7935912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Milk plasmin x Milk yield x bST</a:t>
            </a:r>
            <a:r>
              <a:rPr lang="en-US" sz="3600">
                <a:solidFill>
                  <a:schemeClr val="accent2"/>
                </a:solidFill>
              </a:rPr>
              <a:t> </a:t>
            </a:r>
            <a:r>
              <a:rPr 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(throughout lactation)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54050" y="2428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Stress and the plasmin system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23850" y="6389688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/>
              <a:t>Silanikove et al, Life Sci., 2000</a:t>
            </a:r>
          </a:p>
        </p:txBody>
      </p:sp>
      <p:graphicFrame>
        <p:nvGraphicFramePr>
          <p:cNvPr id="23608" name="Group 56"/>
          <p:cNvGraphicFramePr>
            <a:graphicFrameLocks noGrp="1"/>
          </p:cNvGraphicFramePr>
          <p:nvPr/>
        </p:nvGraphicFramePr>
        <p:xfrm>
          <a:off x="611188" y="2565400"/>
          <a:ext cx="7632700" cy="3095626"/>
        </p:xfrm>
        <a:graphic>
          <a:graphicData uri="http://schemas.openxmlformats.org/drawingml/2006/table">
            <a:tbl>
              <a:tblPr rtl="1"/>
              <a:tblGrid>
                <a:gridCol w="2089150"/>
                <a:gridCol w="1800225"/>
                <a:gridCol w="3743325"/>
              </a:tblGrid>
              <a:tr h="619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Treatment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Control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*17.3±0.2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11.8±0.1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(units/ml)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*8.75±0.8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5.42±0.9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Plasmin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(units/ml)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24.8±2.1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27.3±1.4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Plasminogen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(units/ml)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*2.83±0.9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5.03±0.8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Plasminogen/Plasmin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09" name="Text Box 57"/>
          <p:cNvSpPr txBox="1">
            <a:spLocks noChangeArrowheads="1"/>
          </p:cNvSpPr>
          <p:nvPr/>
        </p:nvSpPr>
        <p:spPr bwMode="auto">
          <a:xfrm>
            <a:off x="193675" y="1854200"/>
            <a:ext cx="85693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effect of dexamethasone on the PPS system in cows</a:t>
            </a:r>
          </a:p>
        </p:txBody>
      </p:sp>
      <p:sp>
        <p:nvSpPr>
          <p:cNvPr id="23610" name="Text Box 58"/>
          <p:cNvSpPr txBox="1">
            <a:spLocks noChangeArrowheads="1"/>
          </p:cNvSpPr>
          <p:nvPr/>
        </p:nvSpPr>
        <p:spPr bwMode="auto">
          <a:xfrm>
            <a:off x="611188" y="5661025"/>
            <a:ext cx="4481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Values are mean ± SE; *</a:t>
            </a:r>
            <a:r>
              <a:rPr lang="en-US" i="1">
                <a:solidFill>
                  <a:schemeClr val="accent2"/>
                </a:solidFill>
              </a:rPr>
              <a:t>P &lt; </a:t>
            </a:r>
            <a:r>
              <a:rPr lang="en-US">
                <a:solidFill>
                  <a:schemeClr val="accent2"/>
                </a:solidFill>
              </a:rPr>
              <a:t>0.05 by t-test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1" name="Picture 5" descr="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027113"/>
            <a:ext cx="8637588" cy="5651500"/>
          </a:xfrm>
          <a:prstGeom prst="rect">
            <a:avLst/>
          </a:prstGeom>
          <a:noFill/>
        </p:spPr>
      </p:pic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2735263" y="198438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Milk  phases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biomedcentral.com/content/figures/1472-6793-9-1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08720"/>
            <a:ext cx="5715000" cy="379742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11560" y="4581128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Effect of treatments on milk yield and its post-treatment recovery</a:t>
            </a:r>
            <a:r>
              <a:rPr lang="en-US" dirty="0" smtClean="0"/>
              <a:t>. (diamonds, treatment C; squares, treatment D; triangles, treatment E; * </a:t>
            </a:r>
            <a:r>
              <a:rPr lang="en-US" i="1" dirty="0" smtClean="0"/>
              <a:t>P </a:t>
            </a:r>
            <a:r>
              <a:rPr lang="en-US" dirty="0" smtClean="0"/>
              <a:t>&lt; 0.05 in comparison with pretreatment values; *** </a:t>
            </a:r>
            <a:r>
              <a:rPr lang="en-US" i="1" dirty="0" smtClean="0"/>
              <a:t>P </a:t>
            </a:r>
            <a:r>
              <a:rPr lang="en-US" dirty="0" smtClean="0"/>
              <a:t>&lt; 0.001 in comparison with pretreatment values and treatments C and D).</a:t>
            </a:r>
          </a:p>
          <a:p>
            <a:pPr fontAlgn="b"/>
            <a:r>
              <a:rPr lang="en-US" dirty="0" smtClean="0"/>
              <a:t>Silanikove </a:t>
            </a:r>
            <a:r>
              <a:rPr lang="en-US" i="1" dirty="0" smtClean="0"/>
              <a:t>et al.</a:t>
            </a:r>
            <a:r>
              <a:rPr lang="en-US" dirty="0" smtClean="0"/>
              <a:t> </a:t>
            </a:r>
            <a:r>
              <a:rPr lang="en-US" i="1" dirty="0" smtClean="0"/>
              <a:t>BMC Physiology</a:t>
            </a:r>
            <a:r>
              <a:rPr lang="en-US" dirty="0" smtClean="0"/>
              <a:t> 2009 </a:t>
            </a:r>
            <a:r>
              <a:rPr lang="en-US" b="1" dirty="0" smtClean="0"/>
              <a:t>9</a:t>
            </a:r>
            <a:r>
              <a:rPr lang="en-US" dirty="0" smtClean="0"/>
              <a:t>:13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biomedcentral.com/content/figures/1472-6793-9-13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6840760" cy="352839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27584" y="4221088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Effect of treatments and time of sampling on K</a:t>
            </a:r>
            <a:r>
              <a:rPr lang="en-US" b="1" baseline="30000" dirty="0" smtClean="0"/>
              <a:t>+ </a:t>
            </a:r>
            <a:r>
              <a:rPr lang="en-US" b="1" dirty="0" smtClean="0"/>
              <a:t>uptake into vesicles derived from milk serum and incubated with the respective </a:t>
            </a:r>
            <a:r>
              <a:rPr lang="en-US" b="1" dirty="0" err="1" smtClean="0"/>
              <a:t>infranatant</a:t>
            </a:r>
            <a:r>
              <a:rPr lang="en-US" b="1" dirty="0" smtClean="0"/>
              <a:t> (milk serum devoid of vesicles and casein micelles)</a:t>
            </a:r>
            <a:r>
              <a:rPr lang="en-US" dirty="0" smtClean="0"/>
              <a:t>. All the treatments (C, Control, D, treatment D, E, treatment E) and sampling time within treatment (night vs. day) effects were significant at </a:t>
            </a:r>
            <a:r>
              <a:rPr lang="en-US" i="1" dirty="0" smtClean="0"/>
              <a:t>P </a:t>
            </a:r>
            <a:r>
              <a:rPr lang="en-US" dirty="0" smtClean="0"/>
              <a:t>&lt; 0.05).</a:t>
            </a:r>
          </a:p>
          <a:p>
            <a:pPr fontAlgn="b"/>
            <a:r>
              <a:rPr lang="en-US" dirty="0" smtClean="0"/>
              <a:t>Silanikove </a:t>
            </a:r>
            <a:r>
              <a:rPr lang="en-US" i="1" dirty="0" smtClean="0"/>
              <a:t>et al.</a:t>
            </a:r>
            <a:r>
              <a:rPr lang="en-US" dirty="0" smtClean="0"/>
              <a:t> </a:t>
            </a:r>
            <a:r>
              <a:rPr lang="en-US" i="1" dirty="0" smtClean="0"/>
              <a:t>BMC Physiology</a:t>
            </a:r>
            <a:r>
              <a:rPr lang="en-US" dirty="0" smtClean="0"/>
              <a:t> 2009 </a:t>
            </a:r>
            <a:r>
              <a:rPr lang="en-US" b="1" dirty="0" smtClean="0"/>
              <a:t>9</a:t>
            </a:r>
            <a:r>
              <a:rPr lang="en-US" dirty="0" smtClean="0"/>
              <a:t>:13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434975" y="82550"/>
            <a:ext cx="82296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0"/>
            <a:r>
              <a:rPr lang="en-US" sz="35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Negative Feedback Mechanism Flow-Chart: The ARO View.</a:t>
            </a:r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8" y="2109788"/>
            <a:ext cx="8945562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174625" y="1452563"/>
            <a:ext cx="79390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600" b="1">
                <a:solidFill>
                  <a:srgbClr val="3333CC"/>
                </a:solidFill>
              </a:rPr>
              <a:t>Blue</a:t>
            </a:r>
            <a:r>
              <a:rPr lang="en-US" sz="1600">
                <a:solidFill>
                  <a:srgbClr val="003366"/>
                </a:solidFill>
              </a:rPr>
              <a:t> arrows denote flow of signal along the feedback loop, </a:t>
            </a:r>
            <a:r>
              <a:rPr lang="en-US" sz="1600" b="1">
                <a:solidFill>
                  <a:srgbClr val="CC0000"/>
                </a:solidFill>
              </a:rPr>
              <a:t>red</a:t>
            </a:r>
            <a:r>
              <a:rPr lang="en-US" sz="1600">
                <a:solidFill>
                  <a:srgbClr val="003366"/>
                </a:solidFill>
              </a:rPr>
              <a:t> arrows denote positive effect and </a:t>
            </a:r>
            <a:r>
              <a:rPr lang="en-US" sz="1600" b="1"/>
              <a:t>black</a:t>
            </a:r>
            <a:r>
              <a:rPr lang="en-US" sz="1600">
                <a:solidFill>
                  <a:srgbClr val="003366"/>
                </a:solidFill>
              </a:rPr>
              <a:t> arrows denote suppressive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361950" y="266700"/>
            <a:ext cx="8334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 eaLnBrk="0" hangingPunct="0"/>
            <a:r>
              <a:rPr lang="en-US" sz="3600" b="1">
                <a:solidFill>
                  <a:srgbClr val="0810B8"/>
                </a:solidFill>
              </a:rPr>
              <a:t>Animal model built on the gland level </a:t>
            </a:r>
            <a:endParaRPr lang="en-US" sz="2400" b="1">
              <a:solidFill>
                <a:srgbClr val="0810B8"/>
              </a:solidFill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742950" y="1409700"/>
            <a:ext cx="7934325" cy="1828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 rtl="0" eaLnBrk="0" hangingPunct="0"/>
            <a:r>
              <a:rPr lang="en-US" sz="3600" dirty="0"/>
              <a:t>  One udder-half identified with CNS</a:t>
            </a:r>
          </a:p>
          <a:p>
            <a:pPr algn="l" rtl="0" eaLnBrk="0" hangingPunct="0"/>
            <a:r>
              <a:rPr lang="en-US" sz="3600" dirty="0"/>
              <a:t>  species and the contra-lateral being</a:t>
            </a:r>
          </a:p>
          <a:p>
            <a:pPr algn="l" rtl="0" eaLnBrk="0" hangingPunct="0"/>
            <a:r>
              <a:rPr lang="en-US" sz="3600" dirty="0"/>
              <a:t>  free of bacteria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866775" y="3438525"/>
          <a:ext cx="4581525" cy="3376613"/>
        </p:xfrm>
        <a:graphic>
          <a:graphicData uri="http://schemas.openxmlformats.org/presentationml/2006/ole">
            <p:oleObj spid="_x0000_s96258" name="Bitmap Image" r:id="rId4" imgW="4428571" imgH="3019048" progId="Paint.Picture">
              <p:embed/>
            </p:oleObj>
          </a:graphicData>
        </a:graphic>
      </p:graphicFrame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828800" y="5724525"/>
            <a:ext cx="533400" cy="3810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3600"/>
              <a:t>+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543175" y="5715000"/>
            <a:ext cx="533400" cy="381000"/>
          </a:xfrm>
          <a:prstGeom prst="rect">
            <a:avLst/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3600"/>
              <a:t>-</a:t>
            </a:r>
          </a:p>
        </p:txBody>
      </p:sp>
      <p:sp>
        <p:nvSpPr>
          <p:cNvPr id="242695" name="Rectangle 7"/>
          <p:cNvSpPr>
            <a:spLocks noChangeArrowheads="1"/>
          </p:cNvSpPr>
          <p:nvPr/>
        </p:nvSpPr>
        <p:spPr bwMode="auto">
          <a:xfrm>
            <a:off x="4524375" y="3438525"/>
            <a:ext cx="4295775" cy="341947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 eaLnBrk="0" hangingPunct="0"/>
            <a:r>
              <a:rPr lang="en-US" sz="3600" i="1"/>
              <a:t>  S. caprae</a:t>
            </a:r>
          </a:p>
          <a:p>
            <a:pPr algn="l" eaLnBrk="0" hangingPunct="0"/>
            <a:r>
              <a:rPr lang="en-US" sz="3600" i="1"/>
              <a:t>  S. chromogenes</a:t>
            </a:r>
          </a:p>
          <a:p>
            <a:pPr algn="l" eaLnBrk="0" hangingPunct="0"/>
            <a:r>
              <a:rPr lang="en-US" sz="3600" i="1"/>
              <a:t>  S. epidermidis</a:t>
            </a:r>
          </a:p>
          <a:p>
            <a:pPr algn="l" eaLnBrk="0" hangingPunct="0"/>
            <a:r>
              <a:rPr lang="en-US" sz="3600" i="1"/>
              <a:t>  S. simulans</a:t>
            </a:r>
          </a:p>
          <a:p>
            <a:pPr algn="l" eaLnBrk="0" hangingPunct="0"/>
            <a:r>
              <a:rPr lang="en-US" sz="3600" i="1"/>
              <a:t>  S. xylosus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34925"/>
            <a:ext cx="8737600" cy="1746250"/>
          </a:xfrm>
        </p:spPr>
        <p:txBody>
          <a:bodyPr/>
          <a:lstStyle/>
          <a:p>
            <a:pPr rtl="0"/>
            <a:r>
              <a:rPr lang="en-US" sz="35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Milk yield (half) of sheep or goat infected with CNS specie in one gland and the contra-lateral being free.</a:t>
            </a:r>
            <a:endParaRPr lang="en-US" sz="2400">
              <a:solidFill>
                <a:schemeClr val="accent2"/>
              </a:solidFill>
            </a:endParaRP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11213" y="2125663"/>
            <a:ext cx="7564437" cy="4456112"/>
          </a:xfrm>
          <a:noFill/>
          <a:ln/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6497638"/>
            <a:ext cx="2643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/>
              <a:t>Leitner et al., JDS, 2004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694363" y="2482850"/>
            <a:ext cx="230822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</a:rPr>
              <a:t>Sheep – open bars </a:t>
            </a:r>
          </a:p>
          <a:p>
            <a:pPr algn="l" rtl="0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</a:rPr>
              <a:t>Goats – hatched bars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1447800" y="2703513"/>
          <a:ext cx="6088063" cy="4071937"/>
        </p:xfrm>
        <a:graphic>
          <a:graphicData uri="http://schemas.openxmlformats.org/presentationml/2006/ole">
            <p:oleObj spid="_x0000_s33794" name="Chart" r:id="rId3" imgW="6096075" imgH="4067089" progId="MSGraph.Chart.8">
              <p:embed followColorScheme="full"/>
            </p:oleObj>
          </a:graphicData>
        </a:graphic>
      </p:graphicFrame>
      <p:sp>
        <p:nvSpPr>
          <p:cNvPr id="35843" name="Rectangle 3"/>
          <p:cNvSpPr>
            <a:spLocks noChangeArrowheads="1"/>
          </p:cNvSpPr>
          <p:nvPr/>
        </p:nvSpPr>
        <p:spPr bwMode="auto">
          <a:xfrm rot="-5388343">
            <a:off x="-143668" y="4341019"/>
            <a:ext cx="28940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/>
              <a:t>PL activity, units/mL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61925" y="50800"/>
            <a:ext cx="88011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 rtl="0"/>
            <a:r>
              <a:rPr 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Plasmin activity:</a:t>
            </a:r>
            <a:r>
              <a:rPr lang="en-US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sheep or goat with one gland infected with CNS specie and the</a:t>
            </a:r>
          </a:p>
          <a:p>
            <a:pPr marL="457200" indent="-457200" algn="ctr"/>
            <a:r>
              <a:rPr lang="en-US" sz="3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contra-lateral being free</a:t>
            </a:r>
            <a:r>
              <a:rPr lang="en-US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018088" y="1993900"/>
            <a:ext cx="37846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l" eaLnBrk="0" hangingPunct="0"/>
            <a:r>
              <a:rPr lang="en-US" sz="2200"/>
              <a:t>Sheep   + 73.7%, </a:t>
            </a:r>
            <a:r>
              <a:rPr lang="en-US" sz="2200" i="1"/>
              <a:t>P</a:t>
            </a:r>
            <a:r>
              <a:rPr lang="en-US" sz="2200"/>
              <a:t> &lt; 0.0007</a:t>
            </a:r>
          </a:p>
          <a:p>
            <a:pPr algn="l" eaLnBrk="0" hangingPunct="0"/>
            <a:r>
              <a:rPr lang="en-US" sz="2200"/>
              <a:t>Goat     + 195%,  </a:t>
            </a:r>
            <a:r>
              <a:rPr lang="en-US" sz="2200" i="1"/>
              <a:t>P</a:t>
            </a:r>
            <a:r>
              <a:rPr lang="en-US" sz="2200"/>
              <a:t> &lt; 0.0003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0" y="6491288"/>
            <a:ext cx="2957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/>
              <a:t>Leitner et al, JDS,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1763688" y="2780928"/>
          <a:ext cx="6999288" cy="4394200"/>
        </p:xfrm>
        <a:graphic>
          <a:graphicData uri="http://schemas.openxmlformats.org/presentationml/2006/ole">
            <p:oleObj spid="_x0000_s34818" name="Chart" r:id="rId3" imgW="6096075" imgH="4067089" progId="MSGraph.Chart.8">
              <p:embed followColorScheme="full"/>
            </p:oleObj>
          </a:graphicData>
        </a:graphic>
      </p:graphicFrame>
      <p:sp>
        <p:nvSpPr>
          <p:cNvPr id="36868" name="Rectangle 4"/>
          <p:cNvSpPr>
            <a:spLocks noChangeArrowheads="1"/>
          </p:cNvSpPr>
          <p:nvPr/>
        </p:nvSpPr>
        <p:spPr bwMode="auto">
          <a:xfrm rot="-5388343">
            <a:off x="368300" y="3848100"/>
            <a:ext cx="1752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P-p, g/L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04788" y="11113"/>
            <a:ext cx="8558212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 rtl="0"/>
            <a:r>
              <a:rPr 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Proteose-peptone concentration:</a:t>
            </a: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sheep or goat with one gland infected with CNS specie and the contra-lateral being free</a:t>
            </a: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5084763" y="1770063"/>
            <a:ext cx="3629025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l" eaLnBrk="0" hangingPunct="0"/>
            <a:r>
              <a:rPr lang="en-US" sz="2200"/>
              <a:t>Sheep  + 247%, </a:t>
            </a:r>
            <a:r>
              <a:rPr lang="en-US" sz="2200" i="1"/>
              <a:t>P</a:t>
            </a:r>
            <a:r>
              <a:rPr lang="en-US" sz="2200"/>
              <a:t> &lt; 0.0001</a:t>
            </a:r>
          </a:p>
          <a:p>
            <a:pPr algn="l" eaLnBrk="0" hangingPunct="0"/>
            <a:r>
              <a:rPr lang="en-US" sz="2200"/>
              <a:t>Goat     +151%, </a:t>
            </a:r>
            <a:r>
              <a:rPr lang="en-US" sz="2200" i="1"/>
              <a:t>P</a:t>
            </a:r>
            <a:r>
              <a:rPr lang="en-US" sz="2200"/>
              <a:t> &lt; 0.0001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0" y="6524625"/>
            <a:ext cx="2960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/>
              <a:t>Leitner et al, JDS,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2700"/>
            <a:ext cx="8229600" cy="830263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188" y="1006475"/>
            <a:ext cx="8947150" cy="1701800"/>
          </a:xfrm>
          <a:noFill/>
          <a:ln/>
        </p:spPr>
        <p:txBody>
          <a:bodyPr>
            <a:spAutoFit/>
          </a:bodyPr>
          <a:lstStyle/>
          <a:p>
            <a:pPr algn="l" rtl="0">
              <a:lnSpc>
                <a:spcPct val="110000"/>
              </a:lnSpc>
            </a:pP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basal level of PL activity is higher in sheep than in goats, which explains the higher basal level of proteose-peptone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85750" y="3159125"/>
            <a:ext cx="88915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buFontTx/>
              <a:buChar char="•"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PL activity in infected glands is higher in sheep than in goats, which explains the higher increase in proteose-peptone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57188" y="5135563"/>
            <a:ext cx="86233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The higher increase in proteose-peptone concentration in sheep than in goats explains the more acute reduction in milk yield in sheep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29700" grpId="0"/>
      <p:bldP spid="2970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144015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Role of the </a:t>
            </a:r>
            <a:r>
              <a:rPr lang="en-US" sz="2800" dirty="0" err="1" smtClean="0">
                <a:solidFill>
                  <a:srgbClr val="C00000"/>
                </a:solidFill>
              </a:rPr>
              <a:t>plasmin</a:t>
            </a:r>
            <a:r>
              <a:rPr lang="en-US" sz="2800" dirty="0" smtClean="0">
                <a:solidFill>
                  <a:srgbClr val="C00000"/>
                </a:solidFill>
              </a:rPr>
              <a:t> (milk-born) system in regulation of milk composition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324036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Plasmin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activity is the main contributor for degradation of casein during clinical and sub-clinical mastitis and late lactation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C00000"/>
                </a:solidFill>
              </a:rPr>
              <a:t>is there is physiological reason for that?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above situation are characterized by reduction in milk lactose concentration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C00000"/>
                </a:solidFill>
              </a:rPr>
              <a:t>is there is a physiological reason; what's the connection to casein degradation? 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Ural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12738"/>
            <a:ext cx="2384425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Line 5"/>
          <p:cNvSpPr>
            <a:spLocks noChangeShapeType="1"/>
          </p:cNvSpPr>
          <p:nvPr/>
        </p:nvSpPr>
        <p:spPr bwMode="auto">
          <a:xfrm>
            <a:off x="1679575" y="4038600"/>
            <a:ext cx="0" cy="200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2" name="Line 6"/>
          <p:cNvSpPr>
            <a:spLocks noChangeShapeType="1"/>
          </p:cNvSpPr>
          <p:nvPr/>
        </p:nvSpPr>
        <p:spPr bwMode="auto">
          <a:xfrm>
            <a:off x="1684338" y="6067425"/>
            <a:ext cx="6027737" cy="17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5095875" y="5048250"/>
            <a:ext cx="1252538" cy="12604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7414" name="Rectangle 9"/>
          <p:cNvSpPr>
            <a:spLocks noChangeArrowheads="1"/>
          </p:cNvSpPr>
          <p:nvPr/>
        </p:nvSpPr>
        <p:spPr bwMode="auto">
          <a:xfrm>
            <a:off x="1174750" y="5573713"/>
            <a:ext cx="407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e-IL"/>
              <a:t>0.5</a:t>
            </a:r>
            <a:endParaRPr lang="en-US"/>
          </a:p>
        </p:txBody>
      </p:sp>
      <p:sp>
        <p:nvSpPr>
          <p:cNvPr id="17415" name="Rectangle 10"/>
          <p:cNvSpPr>
            <a:spLocks noChangeArrowheads="1"/>
          </p:cNvSpPr>
          <p:nvPr/>
        </p:nvSpPr>
        <p:spPr bwMode="auto">
          <a:xfrm>
            <a:off x="1176338" y="4660900"/>
            <a:ext cx="4079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e-IL"/>
              <a:t>3.5</a:t>
            </a:r>
            <a:endParaRPr lang="en-US"/>
          </a:p>
        </p:txBody>
      </p:sp>
      <p:sp>
        <p:nvSpPr>
          <p:cNvPr id="17416" name="Rectangle 11"/>
          <p:cNvSpPr>
            <a:spLocks noChangeArrowheads="1"/>
          </p:cNvSpPr>
          <p:nvPr/>
        </p:nvSpPr>
        <p:spPr bwMode="auto">
          <a:xfrm rot="-5400000">
            <a:off x="-69850" y="4846638"/>
            <a:ext cx="2058988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r>
              <a:rPr lang="en-US" sz="2400"/>
              <a:t>Milk K/day</a:t>
            </a:r>
          </a:p>
        </p:txBody>
      </p:sp>
      <p:sp>
        <p:nvSpPr>
          <p:cNvPr id="17417" name="Rectangle 12"/>
          <p:cNvSpPr>
            <a:spLocks noChangeArrowheads="1"/>
          </p:cNvSpPr>
          <p:nvPr/>
        </p:nvSpPr>
        <p:spPr bwMode="auto">
          <a:xfrm>
            <a:off x="1974850" y="6169025"/>
            <a:ext cx="198755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r>
              <a:rPr lang="en-US" sz="2400"/>
              <a:t>Day in milk</a:t>
            </a:r>
          </a:p>
        </p:txBody>
      </p:sp>
      <p:sp>
        <p:nvSpPr>
          <p:cNvPr id="17418" name="Line 13"/>
          <p:cNvSpPr>
            <a:spLocks noChangeShapeType="1"/>
          </p:cNvSpPr>
          <p:nvPr/>
        </p:nvSpPr>
        <p:spPr bwMode="auto">
          <a:xfrm flipV="1">
            <a:off x="1768475" y="5637213"/>
            <a:ext cx="5940425" cy="9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Freeform 17"/>
          <p:cNvSpPr>
            <a:spLocks/>
          </p:cNvSpPr>
          <p:nvPr/>
        </p:nvSpPr>
        <p:spPr bwMode="auto">
          <a:xfrm>
            <a:off x="1714500" y="4546600"/>
            <a:ext cx="5334000" cy="1498600"/>
          </a:xfrm>
          <a:custGeom>
            <a:avLst/>
            <a:gdLst>
              <a:gd name="T0" fmla="*/ 0 w 3360"/>
              <a:gd name="T1" fmla="*/ 2147483647 h 944"/>
              <a:gd name="T2" fmla="*/ 2147483647 w 3360"/>
              <a:gd name="T3" fmla="*/ 2147483647 h 944"/>
              <a:gd name="T4" fmla="*/ 2147483647 w 3360"/>
              <a:gd name="T5" fmla="*/ 2147483647 h 944"/>
              <a:gd name="T6" fmla="*/ 2147483647 w 3360"/>
              <a:gd name="T7" fmla="*/ 2147483647 h 944"/>
              <a:gd name="T8" fmla="*/ 2147483647 w 3360"/>
              <a:gd name="T9" fmla="*/ 2147483647 h 944"/>
              <a:gd name="T10" fmla="*/ 2147483647 w 3360"/>
              <a:gd name="T11" fmla="*/ 2147483647 h 944"/>
              <a:gd name="T12" fmla="*/ 2147483647 w 3360"/>
              <a:gd name="T13" fmla="*/ 2147483647 h 944"/>
              <a:gd name="T14" fmla="*/ 2147483647 w 3360"/>
              <a:gd name="T15" fmla="*/ 2147483647 h 944"/>
              <a:gd name="T16" fmla="*/ 2147483647 w 3360"/>
              <a:gd name="T17" fmla="*/ 2147483647 h 944"/>
              <a:gd name="T18" fmla="*/ 2147483647 w 3360"/>
              <a:gd name="T19" fmla="*/ 2147483647 h 944"/>
              <a:gd name="T20" fmla="*/ 2147483647 w 3360"/>
              <a:gd name="T21" fmla="*/ 2147483647 h 944"/>
              <a:gd name="T22" fmla="*/ 2147483647 w 3360"/>
              <a:gd name="T23" fmla="*/ 2147483647 h 944"/>
              <a:gd name="T24" fmla="*/ 2147483647 w 3360"/>
              <a:gd name="T25" fmla="*/ 2147483647 h 944"/>
              <a:gd name="T26" fmla="*/ 2147483647 w 3360"/>
              <a:gd name="T27" fmla="*/ 0 h 944"/>
              <a:gd name="T28" fmla="*/ 2147483647 w 3360"/>
              <a:gd name="T29" fmla="*/ 2147483647 h 944"/>
              <a:gd name="T30" fmla="*/ 2147483647 w 3360"/>
              <a:gd name="T31" fmla="*/ 2147483647 h 944"/>
              <a:gd name="T32" fmla="*/ 2147483647 w 3360"/>
              <a:gd name="T33" fmla="*/ 2147483647 h 944"/>
              <a:gd name="T34" fmla="*/ 2147483647 w 3360"/>
              <a:gd name="T35" fmla="*/ 2147483647 h 944"/>
              <a:gd name="T36" fmla="*/ 2147483647 w 3360"/>
              <a:gd name="T37" fmla="*/ 2147483647 h 944"/>
              <a:gd name="T38" fmla="*/ 2147483647 w 3360"/>
              <a:gd name="T39" fmla="*/ 2147483647 h 944"/>
              <a:gd name="T40" fmla="*/ 2147483647 w 3360"/>
              <a:gd name="T41" fmla="*/ 2147483647 h 944"/>
              <a:gd name="T42" fmla="*/ 2147483647 w 3360"/>
              <a:gd name="T43" fmla="*/ 2147483647 h 944"/>
              <a:gd name="T44" fmla="*/ 2147483647 w 3360"/>
              <a:gd name="T45" fmla="*/ 2147483647 h 944"/>
              <a:gd name="T46" fmla="*/ 2147483647 w 3360"/>
              <a:gd name="T47" fmla="*/ 2147483647 h 944"/>
              <a:gd name="T48" fmla="*/ 2147483647 w 3360"/>
              <a:gd name="T49" fmla="*/ 2147483647 h 944"/>
              <a:gd name="T50" fmla="*/ 2147483647 w 3360"/>
              <a:gd name="T51" fmla="*/ 2147483647 h 944"/>
              <a:gd name="T52" fmla="*/ 2147483647 w 3360"/>
              <a:gd name="T53" fmla="*/ 2147483647 h 944"/>
              <a:gd name="T54" fmla="*/ 2147483647 w 3360"/>
              <a:gd name="T55" fmla="*/ 2147483647 h 944"/>
              <a:gd name="T56" fmla="*/ 2147483647 w 3360"/>
              <a:gd name="T57" fmla="*/ 2147483647 h 944"/>
              <a:gd name="T58" fmla="*/ 2147483647 w 3360"/>
              <a:gd name="T59" fmla="*/ 2147483647 h 944"/>
              <a:gd name="T60" fmla="*/ 2147483647 w 3360"/>
              <a:gd name="T61" fmla="*/ 2147483647 h 944"/>
              <a:gd name="T62" fmla="*/ 2147483647 w 3360"/>
              <a:gd name="T63" fmla="*/ 2147483647 h 944"/>
              <a:gd name="T64" fmla="*/ 2147483647 w 3360"/>
              <a:gd name="T65" fmla="*/ 2147483647 h 944"/>
              <a:gd name="T66" fmla="*/ 2147483647 w 3360"/>
              <a:gd name="T67" fmla="*/ 2147483647 h 9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360"/>
              <a:gd name="T103" fmla="*/ 0 h 944"/>
              <a:gd name="T104" fmla="*/ 3360 w 3360"/>
              <a:gd name="T105" fmla="*/ 944 h 94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360" h="944">
                <a:moveTo>
                  <a:pt x="0" y="944"/>
                </a:moveTo>
                <a:cubicBezTo>
                  <a:pt x="13" y="940"/>
                  <a:pt x="40" y="933"/>
                  <a:pt x="48" y="920"/>
                </a:cubicBezTo>
                <a:cubicBezTo>
                  <a:pt x="59" y="903"/>
                  <a:pt x="68" y="828"/>
                  <a:pt x="80" y="816"/>
                </a:cubicBezTo>
                <a:cubicBezTo>
                  <a:pt x="86" y="810"/>
                  <a:pt x="96" y="811"/>
                  <a:pt x="104" y="808"/>
                </a:cubicBezTo>
                <a:cubicBezTo>
                  <a:pt x="141" y="752"/>
                  <a:pt x="120" y="771"/>
                  <a:pt x="160" y="744"/>
                </a:cubicBezTo>
                <a:cubicBezTo>
                  <a:pt x="189" y="656"/>
                  <a:pt x="143" y="789"/>
                  <a:pt x="184" y="696"/>
                </a:cubicBezTo>
                <a:cubicBezTo>
                  <a:pt x="210" y="637"/>
                  <a:pt x="208" y="557"/>
                  <a:pt x="264" y="520"/>
                </a:cubicBezTo>
                <a:cubicBezTo>
                  <a:pt x="275" y="504"/>
                  <a:pt x="293" y="491"/>
                  <a:pt x="296" y="472"/>
                </a:cubicBezTo>
                <a:cubicBezTo>
                  <a:pt x="306" y="414"/>
                  <a:pt x="309" y="362"/>
                  <a:pt x="360" y="328"/>
                </a:cubicBezTo>
                <a:cubicBezTo>
                  <a:pt x="388" y="286"/>
                  <a:pt x="431" y="268"/>
                  <a:pt x="448" y="216"/>
                </a:cubicBezTo>
                <a:cubicBezTo>
                  <a:pt x="456" y="162"/>
                  <a:pt x="453" y="148"/>
                  <a:pt x="496" y="120"/>
                </a:cubicBezTo>
                <a:cubicBezTo>
                  <a:pt x="499" y="112"/>
                  <a:pt x="497" y="101"/>
                  <a:pt x="504" y="96"/>
                </a:cubicBezTo>
                <a:cubicBezTo>
                  <a:pt x="518" y="86"/>
                  <a:pt x="552" y="80"/>
                  <a:pt x="552" y="80"/>
                </a:cubicBezTo>
                <a:cubicBezTo>
                  <a:pt x="602" y="5"/>
                  <a:pt x="679" y="7"/>
                  <a:pt x="760" y="0"/>
                </a:cubicBezTo>
                <a:cubicBezTo>
                  <a:pt x="896" y="3"/>
                  <a:pt x="1032" y="3"/>
                  <a:pt x="1168" y="8"/>
                </a:cubicBezTo>
                <a:cubicBezTo>
                  <a:pt x="1274" y="12"/>
                  <a:pt x="1357" y="89"/>
                  <a:pt x="1448" y="128"/>
                </a:cubicBezTo>
                <a:cubicBezTo>
                  <a:pt x="1483" y="143"/>
                  <a:pt x="1509" y="140"/>
                  <a:pt x="1552" y="144"/>
                </a:cubicBezTo>
                <a:cubicBezTo>
                  <a:pt x="1596" y="159"/>
                  <a:pt x="1714" y="183"/>
                  <a:pt x="1744" y="208"/>
                </a:cubicBezTo>
                <a:cubicBezTo>
                  <a:pt x="1823" y="274"/>
                  <a:pt x="1721" y="193"/>
                  <a:pt x="1784" y="256"/>
                </a:cubicBezTo>
                <a:cubicBezTo>
                  <a:pt x="1791" y="263"/>
                  <a:pt x="1801" y="266"/>
                  <a:pt x="1808" y="272"/>
                </a:cubicBezTo>
                <a:cubicBezTo>
                  <a:pt x="1849" y="308"/>
                  <a:pt x="1877" y="351"/>
                  <a:pt x="1920" y="384"/>
                </a:cubicBezTo>
                <a:cubicBezTo>
                  <a:pt x="1935" y="396"/>
                  <a:pt x="1949" y="413"/>
                  <a:pt x="1968" y="416"/>
                </a:cubicBezTo>
                <a:cubicBezTo>
                  <a:pt x="1987" y="419"/>
                  <a:pt x="2005" y="421"/>
                  <a:pt x="2024" y="424"/>
                </a:cubicBezTo>
                <a:cubicBezTo>
                  <a:pt x="2040" y="429"/>
                  <a:pt x="2063" y="426"/>
                  <a:pt x="2072" y="440"/>
                </a:cubicBezTo>
                <a:cubicBezTo>
                  <a:pt x="2083" y="456"/>
                  <a:pt x="2098" y="470"/>
                  <a:pt x="2104" y="488"/>
                </a:cubicBezTo>
                <a:cubicBezTo>
                  <a:pt x="2107" y="496"/>
                  <a:pt x="2106" y="506"/>
                  <a:pt x="2112" y="512"/>
                </a:cubicBezTo>
                <a:cubicBezTo>
                  <a:pt x="2118" y="518"/>
                  <a:pt x="2128" y="516"/>
                  <a:pt x="2136" y="520"/>
                </a:cubicBezTo>
                <a:cubicBezTo>
                  <a:pt x="2160" y="532"/>
                  <a:pt x="2185" y="545"/>
                  <a:pt x="2208" y="560"/>
                </a:cubicBezTo>
                <a:cubicBezTo>
                  <a:pt x="2234" y="598"/>
                  <a:pt x="2261" y="605"/>
                  <a:pt x="2304" y="616"/>
                </a:cubicBezTo>
                <a:cubicBezTo>
                  <a:pt x="2411" y="687"/>
                  <a:pt x="2374" y="678"/>
                  <a:pt x="2520" y="688"/>
                </a:cubicBezTo>
                <a:cubicBezTo>
                  <a:pt x="2597" y="714"/>
                  <a:pt x="2708" y="708"/>
                  <a:pt x="2784" y="712"/>
                </a:cubicBezTo>
                <a:cubicBezTo>
                  <a:pt x="2820" y="718"/>
                  <a:pt x="2853" y="726"/>
                  <a:pt x="2888" y="736"/>
                </a:cubicBezTo>
                <a:cubicBezTo>
                  <a:pt x="2904" y="741"/>
                  <a:pt x="2936" y="752"/>
                  <a:pt x="2936" y="752"/>
                </a:cubicBezTo>
                <a:cubicBezTo>
                  <a:pt x="3077" y="749"/>
                  <a:pt x="3360" y="744"/>
                  <a:pt x="3360" y="744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20" name="Line 18"/>
          <p:cNvSpPr>
            <a:spLocks noChangeShapeType="1"/>
          </p:cNvSpPr>
          <p:nvPr/>
        </p:nvSpPr>
        <p:spPr bwMode="auto">
          <a:xfrm>
            <a:off x="7712075" y="4102100"/>
            <a:ext cx="0" cy="200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1" name="Rectangle 19"/>
          <p:cNvSpPr>
            <a:spLocks noChangeArrowheads="1"/>
          </p:cNvSpPr>
          <p:nvPr/>
        </p:nvSpPr>
        <p:spPr bwMode="auto">
          <a:xfrm rot="-5400000">
            <a:off x="7677150" y="4833938"/>
            <a:ext cx="2058988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r>
              <a:rPr lang="en-US" sz="2400"/>
              <a:t>SCC (1000)</a:t>
            </a:r>
          </a:p>
        </p:txBody>
      </p:sp>
      <p:sp>
        <p:nvSpPr>
          <p:cNvPr id="17422" name="Rectangle 20"/>
          <p:cNvSpPr>
            <a:spLocks noChangeArrowheads="1"/>
          </p:cNvSpPr>
          <p:nvPr/>
        </p:nvSpPr>
        <p:spPr bwMode="auto">
          <a:xfrm>
            <a:off x="7753350" y="4227513"/>
            <a:ext cx="407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r>
              <a:rPr lang="he-IL"/>
              <a:t>1000</a:t>
            </a:r>
            <a:endParaRPr lang="en-US"/>
          </a:p>
        </p:txBody>
      </p:sp>
      <p:sp>
        <p:nvSpPr>
          <p:cNvPr id="17423" name="Rectangle 21"/>
          <p:cNvSpPr>
            <a:spLocks noChangeArrowheads="1"/>
          </p:cNvSpPr>
          <p:nvPr/>
        </p:nvSpPr>
        <p:spPr bwMode="auto">
          <a:xfrm>
            <a:off x="7918450" y="5472113"/>
            <a:ext cx="407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e-IL"/>
              <a:t>100</a:t>
            </a:r>
            <a:endParaRPr lang="en-US"/>
          </a:p>
        </p:txBody>
      </p:sp>
      <p:sp>
        <p:nvSpPr>
          <p:cNvPr id="17424" name="Freeform 22"/>
          <p:cNvSpPr>
            <a:spLocks/>
          </p:cNvSpPr>
          <p:nvPr/>
        </p:nvSpPr>
        <p:spPr bwMode="auto">
          <a:xfrm>
            <a:off x="1736725" y="4032250"/>
            <a:ext cx="4581525" cy="1639888"/>
          </a:xfrm>
          <a:custGeom>
            <a:avLst/>
            <a:gdLst>
              <a:gd name="T0" fmla="*/ 2147483647 w 2886"/>
              <a:gd name="T1" fmla="*/ 2147483647 h 1033"/>
              <a:gd name="T2" fmla="*/ 2147483647 w 2886"/>
              <a:gd name="T3" fmla="*/ 2147483647 h 1033"/>
              <a:gd name="T4" fmla="*/ 2147483647 w 2886"/>
              <a:gd name="T5" fmla="*/ 2147483647 h 1033"/>
              <a:gd name="T6" fmla="*/ 2147483647 w 2886"/>
              <a:gd name="T7" fmla="*/ 2147483647 h 1033"/>
              <a:gd name="T8" fmla="*/ 2147483647 w 2886"/>
              <a:gd name="T9" fmla="*/ 2147483647 h 1033"/>
              <a:gd name="T10" fmla="*/ 2147483647 w 2886"/>
              <a:gd name="T11" fmla="*/ 2147483647 h 1033"/>
              <a:gd name="T12" fmla="*/ 2147483647 w 2886"/>
              <a:gd name="T13" fmla="*/ 2147483647 h 1033"/>
              <a:gd name="T14" fmla="*/ 2147483647 w 2886"/>
              <a:gd name="T15" fmla="*/ 2147483647 h 1033"/>
              <a:gd name="T16" fmla="*/ 2147483647 w 2886"/>
              <a:gd name="T17" fmla="*/ 2147483647 h 1033"/>
              <a:gd name="T18" fmla="*/ 2147483647 w 2886"/>
              <a:gd name="T19" fmla="*/ 2147483647 h 1033"/>
              <a:gd name="T20" fmla="*/ 2147483647 w 2886"/>
              <a:gd name="T21" fmla="*/ 2147483647 h 1033"/>
              <a:gd name="T22" fmla="*/ 2147483647 w 2886"/>
              <a:gd name="T23" fmla="*/ 2147483647 h 1033"/>
              <a:gd name="T24" fmla="*/ 2147483647 w 2886"/>
              <a:gd name="T25" fmla="*/ 2147483647 h 1033"/>
              <a:gd name="T26" fmla="*/ 2147483647 w 2886"/>
              <a:gd name="T27" fmla="*/ 2147483647 h 1033"/>
              <a:gd name="T28" fmla="*/ 2147483647 w 2886"/>
              <a:gd name="T29" fmla="*/ 2147483647 h 1033"/>
              <a:gd name="T30" fmla="*/ 2147483647 w 2886"/>
              <a:gd name="T31" fmla="*/ 2147483647 h 1033"/>
              <a:gd name="T32" fmla="*/ 2147483647 w 2886"/>
              <a:gd name="T33" fmla="*/ 2147483647 h 1033"/>
              <a:gd name="T34" fmla="*/ 2147483647 w 2886"/>
              <a:gd name="T35" fmla="*/ 2147483647 h 1033"/>
              <a:gd name="T36" fmla="*/ 2147483647 w 2886"/>
              <a:gd name="T37" fmla="*/ 2147483647 h 1033"/>
              <a:gd name="T38" fmla="*/ 2147483647 w 2886"/>
              <a:gd name="T39" fmla="*/ 2147483647 h 1033"/>
              <a:gd name="T40" fmla="*/ 2147483647 w 2886"/>
              <a:gd name="T41" fmla="*/ 2147483647 h 1033"/>
              <a:gd name="T42" fmla="*/ 2147483647 w 2886"/>
              <a:gd name="T43" fmla="*/ 2147483647 h 1033"/>
              <a:gd name="T44" fmla="*/ 2147483647 w 2886"/>
              <a:gd name="T45" fmla="*/ 2147483647 h 1033"/>
              <a:gd name="T46" fmla="*/ 2147483647 w 2886"/>
              <a:gd name="T47" fmla="*/ 2147483647 h 1033"/>
              <a:gd name="T48" fmla="*/ 2147483647 w 2886"/>
              <a:gd name="T49" fmla="*/ 2147483647 h 1033"/>
              <a:gd name="T50" fmla="*/ 2147483647 w 2886"/>
              <a:gd name="T51" fmla="*/ 2147483647 h 1033"/>
              <a:gd name="T52" fmla="*/ 2147483647 w 2886"/>
              <a:gd name="T53" fmla="*/ 2147483647 h 1033"/>
              <a:gd name="T54" fmla="*/ 2147483647 w 2886"/>
              <a:gd name="T55" fmla="*/ 2147483647 h 1033"/>
              <a:gd name="T56" fmla="*/ 2147483647 w 2886"/>
              <a:gd name="T57" fmla="*/ 2147483647 h 1033"/>
              <a:gd name="T58" fmla="*/ 2147483647 w 2886"/>
              <a:gd name="T59" fmla="*/ 2147483647 h 1033"/>
              <a:gd name="T60" fmla="*/ 2147483647 w 2886"/>
              <a:gd name="T61" fmla="*/ 2147483647 h 1033"/>
              <a:gd name="T62" fmla="*/ 2147483647 w 2886"/>
              <a:gd name="T63" fmla="*/ 2147483647 h 1033"/>
              <a:gd name="T64" fmla="*/ 2147483647 w 2886"/>
              <a:gd name="T65" fmla="*/ 2147483647 h 1033"/>
              <a:gd name="T66" fmla="*/ 2147483647 w 2886"/>
              <a:gd name="T67" fmla="*/ 2147483647 h 1033"/>
              <a:gd name="T68" fmla="*/ 2147483647 w 2886"/>
              <a:gd name="T69" fmla="*/ 2147483647 h 1033"/>
              <a:gd name="T70" fmla="*/ 2147483647 w 2886"/>
              <a:gd name="T71" fmla="*/ 2147483647 h 1033"/>
              <a:gd name="T72" fmla="*/ 2147483647 w 2886"/>
              <a:gd name="T73" fmla="*/ 2147483647 h 1033"/>
              <a:gd name="T74" fmla="*/ 2147483647 w 2886"/>
              <a:gd name="T75" fmla="*/ 2147483647 h 1033"/>
              <a:gd name="T76" fmla="*/ 2147483647 w 2886"/>
              <a:gd name="T77" fmla="*/ 2147483647 h 1033"/>
              <a:gd name="T78" fmla="*/ 2147483647 w 2886"/>
              <a:gd name="T79" fmla="*/ 2147483647 h 1033"/>
              <a:gd name="T80" fmla="*/ 2147483647 w 2886"/>
              <a:gd name="T81" fmla="*/ 2147483647 h 1033"/>
              <a:gd name="T82" fmla="*/ 2147483647 w 2886"/>
              <a:gd name="T83" fmla="*/ 2147483647 h 1033"/>
              <a:gd name="T84" fmla="*/ 2147483647 w 2886"/>
              <a:gd name="T85" fmla="*/ 2147483647 h 1033"/>
              <a:gd name="T86" fmla="*/ 2147483647 w 2886"/>
              <a:gd name="T87" fmla="*/ 2147483647 h 1033"/>
              <a:gd name="T88" fmla="*/ 2147483647 w 2886"/>
              <a:gd name="T89" fmla="*/ 2147483647 h 1033"/>
              <a:gd name="T90" fmla="*/ 2147483647 w 2886"/>
              <a:gd name="T91" fmla="*/ 2147483647 h 1033"/>
              <a:gd name="T92" fmla="*/ 2147483647 w 2886"/>
              <a:gd name="T93" fmla="*/ 2147483647 h 1033"/>
              <a:gd name="T94" fmla="*/ 2147483647 w 2886"/>
              <a:gd name="T95" fmla="*/ 2147483647 h 1033"/>
              <a:gd name="T96" fmla="*/ 2147483647 w 2886"/>
              <a:gd name="T97" fmla="*/ 2147483647 h 1033"/>
              <a:gd name="T98" fmla="*/ 2147483647 w 2886"/>
              <a:gd name="T99" fmla="*/ 2147483647 h 1033"/>
              <a:gd name="T100" fmla="*/ 2147483647 w 2886"/>
              <a:gd name="T101" fmla="*/ 2147483647 h 1033"/>
              <a:gd name="T102" fmla="*/ 2147483647 w 2886"/>
              <a:gd name="T103" fmla="*/ 2147483647 h 103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886"/>
              <a:gd name="T157" fmla="*/ 0 h 1033"/>
              <a:gd name="T158" fmla="*/ 2886 w 2886"/>
              <a:gd name="T159" fmla="*/ 1033 h 103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886" h="1033">
                <a:moveTo>
                  <a:pt x="10" y="36"/>
                </a:moveTo>
                <a:cubicBezTo>
                  <a:pt x="35" y="111"/>
                  <a:pt x="0" y="0"/>
                  <a:pt x="26" y="188"/>
                </a:cubicBezTo>
                <a:cubicBezTo>
                  <a:pt x="28" y="205"/>
                  <a:pt x="42" y="236"/>
                  <a:pt x="42" y="236"/>
                </a:cubicBezTo>
                <a:cubicBezTo>
                  <a:pt x="52" y="360"/>
                  <a:pt x="43" y="322"/>
                  <a:pt x="98" y="404"/>
                </a:cubicBezTo>
                <a:cubicBezTo>
                  <a:pt x="103" y="462"/>
                  <a:pt x="109" y="516"/>
                  <a:pt x="122" y="572"/>
                </a:cubicBezTo>
                <a:cubicBezTo>
                  <a:pt x="128" y="599"/>
                  <a:pt x="162" y="644"/>
                  <a:pt x="162" y="644"/>
                </a:cubicBezTo>
                <a:cubicBezTo>
                  <a:pt x="168" y="707"/>
                  <a:pt x="158" y="791"/>
                  <a:pt x="194" y="844"/>
                </a:cubicBezTo>
                <a:cubicBezTo>
                  <a:pt x="197" y="855"/>
                  <a:pt x="199" y="865"/>
                  <a:pt x="202" y="876"/>
                </a:cubicBezTo>
                <a:cubicBezTo>
                  <a:pt x="207" y="892"/>
                  <a:pt x="218" y="924"/>
                  <a:pt x="218" y="924"/>
                </a:cubicBezTo>
                <a:cubicBezTo>
                  <a:pt x="224" y="974"/>
                  <a:pt x="209" y="987"/>
                  <a:pt x="250" y="1004"/>
                </a:cubicBezTo>
                <a:cubicBezTo>
                  <a:pt x="260" y="1008"/>
                  <a:pt x="271" y="1009"/>
                  <a:pt x="282" y="1012"/>
                </a:cubicBezTo>
                <a:cubicBezTo>
                  <a:pt x="298" y="1017"/>
                  <a:pt x="330" y="1028"/>
                  <a:pt x="330" y="1028"/>
                </a:cubicBezTo>
                <a:cubicBezTo>
                  <a:pt x="362" y="1025"/>
                  <a:pt x="397" y="1033"/>
                  <a:pt x="426" y="1020"/>
                </a:cubicBezTo>
                <a:cubicBezTo>
                  <a:pt x="444" y="1012"/>
                  <a:pt x="440" y="978"/>
                  <a:pt x="458" y="972"/>
                </a:cubicBezTo>
                <a:cubicBezTo>
                  <a:pt x="466" y="969"/>
                  <a:pt x="474" y="967"/>
                  <a:pt x="482" y="964"/>
                </a:cubicBezTo>
                <a:cubicBezTo>
                  <a:pt x="514" y="967"/>
                  <a:pt x="546" y="967"/>
                  <a:pt x="578" y="972"/>
                </a:cubicBezTo>
                <a:cubicBezTo>
                  <a:pt x="595" y="975"/>
                  <a:pt x="610" y="983"/>
                  <a:pt x="626" y="988"/>
                </a:cubicBezTo>
                <a:cubicBezTo>
                  <a:pt x="634" y="991"/>
                  <a:pt x="650" y="996"/>
                  <a:pt x="650" y="996"/>
                </a:cubicBezTo>
                <a:cubicBezTo>
                  <a:pt x="685" y="984"/>
                  <a:pt x="711" y="960"/>
                  <a:pt x="746" y="948"/>
                </a:cubicBezTo>
                <a:cubicBezTo>
                  <a:pt x="811" y="954"/>
                  <a:pt x="867" y="971"/>
                  <a:pt x="930" y="980"/>
                </a:cubicBezTo>
                <a:cubicBezTo>
                  <a:pt x="969" y="993"/>
                  <a:pt x="979" y="1000"/>
                  <a:pt x="1034" y="980"/>
                </a:cubicBezTo>
                <a:cubicBezTo>
                  <a:pt x="1042" y="977"/>
                  <a:pt x="1036" y="962"/>
                  <a:pt x="1042" y="956"/>
                </a:cubicBezTo>
                <a:cubicBezTo>
                  <a:pt x="1056" y="942"/>
                  <a:pt x="1080" y="941"/>
                  <a:pt x="1098" y="932"/>
                </a:cubicBezTo>
                <a:cubicBezTo>
                  <a:pt x="1161" y="940"/>
                  <a:pt x="1219" y="956"/>
                  <a:pt x="1282" y="964"/>
                </a:cubicBezTo>
                <a:cubicBezTo>
                  <a:pt x="1301" y="992"/>
                  <a:pt x="1314" y="1001"/>
                  <a:pt x="1346" y="1012"/>
                </a:cubicBezTo>
                <a:cubicBezTo>
                  <a:pt x="1397" y="1009"/>
                  <a:pt x="1448" y="1010"/>
                  <a:pt x="1498" y="1004"/>
                </a:cubicBezTo>
                <a:cubicBezTo>
                  <a:pt x="1534" y="1000"/>
                  <a:pt x="1568" y="975"/>
                  <a:pt x="1602" y="964"/>
                </a:cubicBezTo>
                <a:cubicBezTo>
                  <a:pt x="1664" y="970"/>
                  <a:pt x="1710" y="979"/>
                  <a:pt x="1770" y="988"/>
                </a:cubicBezTo>
                <a:cubicBezTo>
                  <a:pt x="1807" y="985"/>
                  <a:pt x="1845" y="986"/>
                  <a:pt x="1882" y="980"/>
                </a:cubicBezTo>
                <a:cubicBezTo>
                  <a:pt x="2038" y="954"/>
                  <a:pt x="1811" y="975"/>
                  <a:pt x="1938" y="948"/>
                </a:cubicBezTo>
                <a:cubicBezTo>
                  <a:pt x="1967" y="942"/>
                  <a:pt x="1997" y="943"/>
                  <a:pt x="2026" y="940"/>
                </a:cubicBezTo>
                <a:cubicBezTo>
                  <a:pt x="2034" y="917"/>
                  <a:pt x="2026" y="887"/>
                  <a:pt x="2042" y="868"/>
                </a:cubicBezTo>
                <a:cubicBezTo>
                  <a:pt x="2053" y="855"/>
                  <a:pt x="2074" y="857"/>
                  <a:pt x="2090" y="852"/>
                </a:cubicBezTo>
                <a:cubicBezTo>
                  <a:pt x="2098" y="849"/>
                  <a:pt x="2114" y="844"/>
                  <a:pt x="2114" y="844"/>
                </a:cubicBezTo>
                <a:cubicBezTo>
                  <a:pt x="2129" y="821"/>
                  <a:pt x="2142" y="796"/>
                  <a:pt x="2154" y="772"/>
                </a:cubicBezTo>
                <a:cubicBezTo>
                  <a:pt x="2158" y="764"/>
                  <a:pt x="2157" y="755"/>
                  <a:pt x="2162" y="748"/>
                </a:cubicBezTo>
                <a:cubicBezTo>
                  <a:pt x="2188" y="716"/>
                  <a:pt x="2247" y="720"/>
                  <a:pt x="2282" y="708"/>
                </a:cubicBezTo>
                <a:cubicBezTo>
                  <a:pt x="2293" y="692"/>
                  <a:pt x="2303" y="676"/>
                  <a:pt x="2314" y="660"/>
                </a:cubicBezTo>
                <a:cubicBezTo>
                  <a:pt x="2321" y="649"/>
                  <a:pt x="2389" y="640"/>
                  <a:pt x="2402" y="636"/>
                </a:cubicBezTo>
                <a:cubicBezTo>
                  <a:pt x="2418" y="632"/>
                  <a:pt x="2450" y="620"/>
                  <a:pt x="2450" y="620"/>
                </a:cubicBezTo>
                <a:cubicBezTo>
                  <a:pt x="2459" y="594"/>
                  <a:pt x="2490" y="548"/>
                  <a:pt x="2490" y="548"/>
                </a:cubicBezTo>
                <a:cubicBezTo>
                  <a:pt x="2496" y="519"/>
                  <a:pt x="2491" y="486"/>
                  <a:pt x="2506" y="460"/>
                </a:cubicBezTo>
                <a:cubicBezTo>
                  <a:pt x="2517" y="440"/>
                  <a:pt x="2533" y="419"/>
                  <a:pt x="2554" y="412"/>
                </a:cubicBezTo>
                <a:cubicBezTo>
                  <a:pt x="2570" y="407"/>
                  <a:pt x="2602" y="396"/>
                  <a:pt x="2602" y="396"/>
                </a:cubicBezTo>
                <a:cubicBezTo>
                  <a:pt x="2639" y="340"/>
                  <a:pt x="2618" y="359"/>
                  <a:pt x="2658" y="332"/>
                </a:cubicBezTo>
                <a:cubicBezTo>
                  <a:pt x="2663" y="324"/>
                  <a:pt x="2667" y="315"/>
                  <a:pt x="2674" y="308"/>
                </a:cubicBezTo>
                <a:cubicBezTo>
                  <a:pt x="2681" y="301"/>
                  <a:pt x="2693" y="300"/>
                  <a:pt x="2698" y="292"/>
                </a:cubicBezTo>
                <a:cubicBezTo>
                  <a:pt x="2707" y="278"/>
                  <a:pt x="2705" y="258"/>
                  <a:pt x="2714" y="244"/>
                </a:cubicBezTo>
                <a:cubicBezTo>
                  <a:pt x="2731" y="219"/>
                  <a:pt x="2754" y="199"/>
                  <a:pt x="2778" y="180"/>
                </a:cubicBezTo>
                <a:cubicBezTo>
                  <a:pt x="2793" y="168"/>
                  <a:pt x="2810" y="159"/>
                  <a:pt x="2826" y="148"/>
                </a:cubicBezTo>
                <a:cubicBezTo>
                  <a:pt x="2834" y="143"/>
                  <a:pt x="2850" y="132"/>
                  <a:pt x="2850" y="132"/>
                </a:cubicBezTo>
                <a:cubicBezTo>
                  <a:pt x="2886" y="77"/>
                  <a:pt x="2882" y="103"/>
                  <a:pt x="2882" y="60"/>
                </a:cubicBezTo>
              </a:path>
            </a:pathLst>
          </a:custGeom>
          <a:noFill/>
          <a:ln w="57150" cap="flat" cmpd="sng">
            <a:solidFill>
              <a:srgbClr val="FF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25" name="Text Box 23"/>
          <p:cNvSpPr txBox="1">
            <a:spLocks noChangeArrowheads="1"/>
          </p:cNvSpPr>
          <p:nvPr/>
        </p:nvSpPr>
        <p:spPr bwMode="auto">
          <a:xfrm>
            <a:off x="2698750" y="808038"/>
            <a:ext cx="6445250" cy="10779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>
                <a:solidFill>
                  <a:srgbClr val="0810B8"/>
                </a:solidFill>
                <a:latin typeface="Tahoma" pitchFamily="34" charset="0"/>
              </a:rPr>
              <a:t>Milk yield and SCC along the </a:t>
            </a:r>
          </a:p>
          <a:p>
            <a:pPr algn="ctr" eaLnBrk="0" hangingPunct="0"/>
            <a:r>
              <a:rPr lang="en-US" sz="3200" b="1">
                <a:solidFill>
                  <a:srgbClr val="0810B8"/>
                </a:solidFill>
                <a:latin typeface="Tahoma" pitchFamily="34" charset="0"/>
              </a:rPr>
              <a:t>lactation of </a:t>
            </a:r>
            <a:r>
              <a:rPr lang="en-US" sz="3200" b="1" u="sng">
                <a:solidFill>
                  <a:srgbClr val="0810B8"/>
                </a:solidFill>
                <a:latin typeface="Tahoma" pitchFamily="34" charset="0"/>
              </a:rPr>
              <a:t>uninfected</a:t>
            </a:r>
            <a:r>
              <a:rPr lang="en-US" sz="3200" b="1">
                <a:solidFill>
                  <a:srgbClr val="0810B8"/>
                </a:solidFill>
                <a:latin typeface="Tahoma" pitchFamily="34" charset="0"/>
              </a:rPr>
              <a:t> glands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spect="1" noChangeArrowheads="1"/>
          </p:cNvSpPr>
          <p:nvPr>
            <p:ph type="ctrTitle"/>
          </p:nvPr>
        </p:nvSpPr>
        <p:spPr>
          <a:xfrm>
            <a:off x="234950" y="373063"/>
            <a:ext cx="8645525" cy="2584450"/>
          </a:xfrm>
          <a:noFill/>
          <a:ln/>
        </p:spPr>
        <p:txBody>
          <a:bodyPr>
            <a:normAutofit fontScale="90000"/>
          </a:bodyPr>
          <a:lstStyle/>
          <a:p>
            <a:pPr rtl="0">
              <a:lnSpc>
                <a:spcPct val="130000"/>
              </a:lnSpc>
            </a:pPr>
            <a:r>
              <a:rPr lang="en-US" sz="48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Role </a:t>
            </a:r>
            <a:r>
              <a:rPr lang="en-US" sz="4800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he-IL" sz="4800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Milk </a:t>
            </a:r>
            <a:br>
              <a:rPr lang="en-US" sz="48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800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the Regulation of Milk </a:t>
            </a:r>
            <a:r>
              <a:rPr lang="en-US" sz="48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Secretion:</a:t>
            </a:r>
            <a:r>
              <a:rPr lang="en-US" sz="4800" dirty="0"/>
              <a:t> 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71488" y="4187825"/>
            <a:ext cx="82883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Negative Feed Back Mechanism Induced By Milk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9"/>
          <p:cNvSpPr>
            <a:spLocks noChangeArrowheads="1"/>
          </p:cNvSpPr>
          <p:nvPr/>
        </p:nvSpPr>
        <p:spPr bwMode="auto">
          <a:xfrm>
            <a:off x="6737350" y="1817688"/>
            <a:ext cx="2209800" cy="2395537"/>
          </a:xfrm>
          <a:prstGeom prst="wedgeRoundRectCallout">
            <a:avLst>
              <a:gd name="adj1" fmla="val -222343"/>
              <a:gd name="adj2" fmla="val 36412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he-IL" sz="3200"/>
              <a:t> </a:t>
            </a:r>
            <a:r>
              <a:rPr lang="en-US" sz="3200"/>
              <a:t>Low  quality curd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685800" y="1454150"/>
          <a:ext cx="6934200" cy="5200650"/>
        </p:xfrm>
        <a:graphic>
          <a:graphicData uri="http://schemas.openxmlformats.org/presentationml/2006/ole">
            <p:oleObj spid="_x0000_s97282" name="Graph" r:id="rId4" imgW="3568320" imgH="2676960" progId="Origin50.Graph">
              <p:embed/>
            </p:oleObj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340100" y="6223000"/>
            <a:ext cx="3057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2400" b="1"/>
              <a:t>Curd firmness (Cf) </a:t>
            </a:r>
            <a:r>
              <a:rPr lang="en-US" sz="2400"/>
              <a:t> 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494213" y="4946650"/>
            <a:ext cx="2592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000" b="1"/>
              <a:t>correlation ( r= -0.4</a:t>
            </a:r>
            <a:r>
              <a:rPr lang="he-IL" sz="2000" b="1"/>
              <a:t>(</a:t>
            </a:r>
            <a:endParaRPr lang="en-US" sz="2000" b="1"/>
          </a:p>
        </p:txBody>
      </p:sp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203200" y="173038"/>
            <a:ext cx="8770938" cy="1570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rgbClr val="0810B8"/>
                </a:solidFill>
                <a:latin typeface="+mn-lt"/>
                <a:cs typeface="Arial" pitchFamily="34" charset="0"/>
              </a:rPr>
              <a:t>Log SCC and </a:t>
            </a:r>
            <a:r>
              <a:rPr lang="en-US" sz="3200" b="1" dirty="0" err="1">
                <a:solidFill>
                  <a:srgbClr val="0810B8"/>
                </a:solidFill>
                <a:latin typeface="+mn-lt"/>
                <a:cs typeface="Arial" pitchFamily="34" charset="0"/>
              </a:rPr>
              <a:t>Cf</a:t>
            </a:r>
            <a:r>
              <a:rPr lang="en-US" sz="3200" b="1" dirty="0">
                <a:solidFill>
                  <a:srgbClr val="0810B8"/>
                </a:solidFill>
                <a:latin typeface="+mn-lt"/>
                <a:cs typeface="Arial" pitchFamily="34" charset="0"/>
              </a:rPr>
              <a:t> of curd of goat milk at mid lactation with and without IMI and at the end of lactation without IMI </a:t>
            </a:r>
          </a:p>
        </p:txBody>
      </p:sp>
      <p:sp>
        <p:nvSpPr>
          <p:cNvPr id="7175" name="Text Box 11"/>
          <p:cNvSpPr txBox="1">
            <a:spLocks noChangeArrowheads="1"/>
          </p:cNvSpPr>
          <p:nvPr/>
        </p:nvSpPr>
        <p:spPr bwMode="auto">
          <a:xfrm rot="-5400000">
            <a:off x="53975" y="3367088"/>
            <a:ext cx="142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2400"/>
              <a:t>Log SCC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6"/>
          <p:cNvSpPr>
            <a:spLocks noChangeArrowheads="1"/>
          </p:cNvSpPr>
          <p:nvPr/>
        </p:nvSpPr>
        <p:spPr bwMode="auto">
          <a:xfrm>
            <a:off x="6756400" y="2198688"/>
            <a:ext cx="2209800" cy="2395537"/>
          </a:xfrm>
          <a:prstGeom prst="wedgeRoundRectCallout">
            <a:avLst>
              <a:gd name="adj1" fmla="val -221912"/>
              <a:gd name="adj2" fmla="val 65440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80975" algn="l" rtl="0"/>
            <a:r>
              <a:rPr lang="en-US" sz="3200"/>
              <a:t>Low quality curd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504825" y="903288"/>
          <a:ext cx="7102475" cy="5799137"/>
        </p:xfrm>
        <a:graphic>
          <a:graphicData uri="http://schemas.openxmlformats.org/presentationml/2006/ole">
            <p:oleObj spid="_x0000_s98306" name="Graph" r:id="rId4" imgW="3545280" imgH="2894400" progId="Origin50.Graph">
              <p:embed/>
            </p:oleObj>
          </a:graphicData>
        </a:graphic>
      </p:graphicFrame>
      <p:sp>
        <p:nvSpPr>
          <p:cNvPr id="8196" name="Text Box 7"/>
          <p:cNvSpPr txBox="1">
            <a:spLocks noChangeArrowheads="1"/>
          </p:cNvSpPr>
          <p:nvPr/>
        </p:nvSpPr>
        <p:spPr bwMode="auto">
          <a:xfrm rot="-5400000">
            <a:off x="-38894" y="3274219"/>
            <a:ext cx="160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2400"/>
              <a:t>% Lactose</a:t>
            </a:r>
          </a:p>
        </p:txBody>
      </p:sp>
      <p:sp>
        <p:nvSpPr>
          <p:cNvPr id="8197" name="Rectangle 11"/>
          <p:cNvSpPr>
            <a:spLocks noChangeArrowheads="1"/>
          </p:cNvSpPr>
          <p:nvPr/>
        </p:nvSpPr>
        <p:spPr bwMode="auto">
          <a:xfrm>
            <a:off x="1778000" y="3784600"/>
            <a:ext cx="197326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 b="1"/>
              <a:t>Lactose lower than </a:t>
            </a:r>
          </a:p>
          <a:p>
            <a:pPr algn="l" rtl="0"/>
            <a:r>
              <a:rPr lang="en-US" sz="2800" b="1"/>
              <a:t>4%</a:t>
            </a:r>
          </a:p>
        </p:txBody>
      </p:sp>
      <p:sp>
        <p:nvSpPr>
          <p:cNvPr id="9222" name="Text Box 12"/>
          <p:cNvSpPr txBox="1">
            <a:spLocks noChangeArrowheads="1"/>
          </p:cNvSpPr>
          <p:nvPr/>
        </p:nvSpPr>
        <p:spPr bwMode="auto">
          <a:xfrm>
            <a:off x="203200" y="173038"/>
            <a:ext cx="8770938" cy="1570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b="1">
                <a:solidFill>
                  <a:srgbClr val="0810B8"/>
                </a:solidFill>
                <a:latin typeface="+mn-lt"/>
                <a:cs typeface="Arial" pitchFamily="34" charset="0"/>
              </a:rPr>
              <a:t>% lactose and Cf of curd of goat milk at mid lactation with and without IMI and at the end of lactation without IMI </a:t>
            </a:r>
          </a:p>
        </p:txBody>
      </p:sp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3911600" y="6070600"/>
            <a:ext cx="3057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2400" b="1"/>
              <a:t>Curd firmness (Cf) </a:t>
            </a:r>
            <a:r>
              <a:rPr lang="en-US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81"/>
          <p:cNvSpPr txBox="1">
            <a:spLocks noChangeArrowheads="1"/>
          </p:cNvSpPr>
          <p:nvPr/>
        </p:nvSpPr>
        <p:spPr bwMode="auto">
          <a:xfrm>
            <a:off x="222250" y="220663"/>
            <a:ext cx="8516938" cy="9540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0810B8"/>
                </a:solidFill>
                <a:latin typeface="Tahoma" pitchFamily="34" charset="0"/>
              </a:rPr>
              <a:t>Mean and SE of sheep milk and constituents</a:t>
            </a:r>
          </a:p>
          <a:p>
            <a:pPr algn="ctr" eaLnBrk="0" hangingPunct="0"/>
            <a:r>
              <a:rPr lang="en-US" sz="2800" b="1">
                <a:solidFill>
                  <a:srgbClr val="0810B8"/>
                </a:solidFill>
                <a:latin typeface="Tahoma" pitchFamily="34" charset="0"/>
              </a:rPr>
              <a:t>according to time in the lactation and IMI  </a:t>
            </a:r>
          </a:p>
        </p:txBody>
      </p:sp>
      <p:graphicFrame>
        <p:nvGraphicFramePr>
          <p:cNvPr id="5122" name="Chart 5"/>
          <p:cNvGraphicFramePr>
            <a:graphicFrameLocks/>
          </p:cNvGraphicFramePr>
          <p:nvPr/>
        </p:nvGraphicFramePr>
        <p:xfrm>
          <a:off x="4587875" y="1590675"/>
          <a:ext cx="4060825" cy="4648200"/>
        </p:xfrm>
        <a:graphic>
          <a:graphicData uri="http://schemas.openxmlformats.org/presentationml/2006/ole">
            <p:oleObj spid="_x0000_s99330" r:id="rId4" imgW="4060288" imgH="4645555" progId="Excel.Chart.8">
              <p:embed/>
            </p:oleObj>
          </a:graphicData>
        </a:graphic>
      </p:graphicFrame>
      <p:graphicFrame>
        <p:nvGraphicFramePr>
          <p:cNvPr id="5123" name="Chart 6"/>
          <p:cNvGraphicFramePr>
            <a:graphicFrameLocks/>
          </p:cNvGraphicFramePr>
          <p:nvPr/>
        </p:nvGraphicFramePr>
        <p:xfrm>
          <a:off x="568325" y="1546225"/>
          <a:ext cx="3527425" cy="4692650"/>
        </p:xfrm>
        <a:graphic>
          <a:graphicData uri="http://schemas.openxmlformats.org/presentationml/2006/ole">
            <p:oleObj spid="_x0000_s99331" r:id="rId5" imgW="3529890" imgH="4688230" progId="Excel.Chart.8">
              <p:embed/>
            </p:oleObj>
          </a:graphicData>
        </a:graphic>
      </p:graphicFrame>
      <p:sp>
        <p:nvSpPr>
          <p:cNvPr id="5125" name="TextBox 7"/>
          <p:cNvSpPr txBox="1">
            <a:spLocks noChangeArrowheads="1"/>
          </p:cNvSpPr>
          <p:nvPr/>
        </p:nvSpPr>
        <p:spPr bwMode="auto">
          <a:xfrm rot="-5400000">
            <a:off x="3458369" y="3494881"/>
            <a:ext cx="204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Clotting time (sec)</a:t>
            </a:r>
            <a:endParaRPr lang="he-IL"/>
          </a:p>
        </p:txBody>
      </p:sp>
      <p:sp>
        <p:nvSpPr>
          <p:cNvPr id="5126" name="TextBox 8"/>
          <p:cNvSpPr txBox="1">
            <a:spLocks noChangeArrowheads="1"/>
          </p:cNvSpPr>
          <p:nvPr/>
        </p:nvSpPr>
        <p:spPr bwMode="auto">
          <a:xfrm rot="-5400000">
            <a:off x="-633412" y="3533775"/>
            <a:ext cx="1992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Curd firmness (V)</a:t>
            </a:r>
            <a:endParaRPr lang="he-IL"/>
          </a:p>
        </p:txBody>
      </p:sp>
      <p:sp>
        <p:nvSpPr>
          <p:cNvPr id="5127" name="TextBox 9"/>
          <p:cNvSpPr txBox="1">
            <a:spLocks noChangeArrowheads="1"/>
          </p:cNvSpPr>
          <p:nvPr/>
        </p:nvSpPr>
        <p:spPr bwMode="auto">
          <a:xfrm>
            <a:off x="992188" y="6372225"/>
            <a:ext cx="7735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ML-F = mid lactation free; ML-I = mid lactation infected; EL = end lactation</a:t>
            </a:r>
            <a:endParaRPr lang="he-IL"/>
          </a:p>
        </p:txBody>
      </p:sp>
      <p:pic>
        <p:nvPicPr>
          <p:cNvPr id="5128" name="Picture 10" descr="image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86075" y="1600200"/>
            <a:ext cx="11049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774700" y="712788"/>
          <a:ext cx="7648575" cy="6084887"/>
        </p:xfrm>
        <a:graphic>
          <a:graphicData uri="http://schemas.openxmlformats.org/presentationml/2006/ole">
            <p:oleObj spid="_x0000_s100354" name="Graph" r:id="rId4" imgW="3559680" imgH="2908800" progId="Origin50.Graph">
              <p:embed/>
            </p:oleObj>
          </a:graphicData>
        </a:graphic>
      </p:graphicFrame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439738" y="0"/>
            <a:ext cx="86280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3200" b="1">
                <a:solidFill>
                  <a:srgbClr val="0810B8"/>
                </a:solidFill>
              </a:rPr>
              <a:t>Influence of percent lactose in milk on curd</a:t>
            </a:r>
          </a:p>
          <a:p>
            <a:pPr algn="l" rtl="0"/>
            <a:r>
              <a:rPr lang="en-US" sz="3200" b="1">
                <a:solidFill>
                  <a:srgbClr val="0810B8"/>
                </a:solidFill>
              </a:rPr>
              <a:t>firmness as measured by the Optigraph</a:t>
            </a:r>
            <a:endParaRPr lang="he-IL" sz="3200" b="1">
              <a:solidFill>
                <a:srgbClr val="0810B8"/>
              </a:solidFill>
            </a:endParaRPr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1581150" y="3016250"/>
            <a:ext cx="69342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0"/>
            <a:ext cx="8458200" cy="709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50875" y="1660525"/>
            <a:ext cx="7772400" cy="2879725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4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Role </a:t>
            </a:r>
            <a:r>
              <a:rPr lang="en-US" sz="4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the </a:t>
            </a:r>
            <a:r>
              <a:rPr lang="en-US" sz="4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Plasmin</a:t>
            </a:r>
            <a:r>
              <a:rPr lang="en-US" sz="4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System </a:t>
            </a:r>
            <a:r>
              <a:rPr lang="en-US" sz="4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</a:t>
            </a:r>
            <a:r>
              <a:rPr lang="en-US" sz="4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Induction </a:t>
            </a:r>
            <a:r>
              <a:rPr lang="en-US" sz="4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</a:t>
            </a:r>
            <a:r>
              <a:rPr lang="en-US" sz="4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Active Involution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1736725" y="2433638"/>
          <a:ext cx="5715000" cy="3608387"/>
        </p:xfrm>
        <a:graphic>
          <a:graphicData uri="http://schemas.openxmlformats.org/presentationml/2006/ole">
            <p:oleObj spid="_x0000_s55298" name="Photo Editor Photo" r:id="rId3" imgW="2377646" imgH="1501270" progId="">
              <p:embed/>
            </p:oleObj>
          </a:graphicData>
        </a:graphic>
      </p:graphicFrame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303338" y="709613"/>
            <a:ext cx="6289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What happens in case of surplus?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76275" y="200025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Involution</a:t>
            </a: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823913" y="1314450"/>
          <a:ext cx="7437437" cy="5346700"/>
        </p:xfrm>
        <a:graphic>
          <a:graphicData uri="http://schemas.openxmlformats.org/presentationml/2006/ole">
            <p:oleObj spid="_x0000_s57346" name="Photo Editor Photo" r:id="rId3" imgW="4877223" imgH="365791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644525" y="2036763"/>
          <a:ext cx="7896225" cy="4659312"/>
        </p:xfrm>
        <a:graphic>
          <a:graphicData uri="http://schemas.openxmlformats.org/presentationml/2006/ole">
            <p:oleObj spid="_x0000_s56322" name="Photo Editor Photo" r:id="rId3" imgW="4877223" imgH="3657917" progId="">
              <p:embed/>
            </p:oleObj>
          </a:graphicData>
        </a:graphic>
      </p:graphicFrame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660650" y="349250"/>
            <a:ext cx="35385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Involution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52450" y="1308100"/>
            <a:ext cx="20843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438" y="3429000"/>
            <a:ext cx="5699125" cy="3302000"/>
          </a:xfrm>
          <a:prstGeom prst="rect">
            <a:avLst/>
          </a:prstGeom>
          <a:noFill/>
        </p:spPr>
      </p:pic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127000" y="123825"/>
            <a:ext cx="9017000" cy="3171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just" rtl="0" eaLnBrk="0" hangingPunct="0">
              <a:lnSpc>
                <a:spcPct val="110000"/>
              </a:lnSpc>
            </a:pPr>
            <a:r>
              <a:rPr lang="en-US" sz="40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model: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</a:p>
          <a:p>
            <a:pPr algn="just" rtl="0" eaLnBrk="0" hangingPunct="0">
              <a:lnSpc>
                <a:spcPct val="110000"/>
              </a:lnSpc>
            </a:pPr>
            <a:endParaRPr lang="en-US" sz="2400" dirty="0">
              <a:solidFill>
                <a:schemeClr val="accent2"/>
              </a:solidFill>
            </a:endParaRPr>
          </a:p>
          <a:p>
            <a:pPr algn="just" rtl="0" eaLnBrk="0" hangingPunct="0">
              <a:lnSpc>
                <a:spcPct val="110000"/>
              </a:lnSpc>
            </a:pPr>
            <a:r>
              <a:rPr 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Each goat or cow were Injected</a:t>
            </a:r>
          </a:p>
          <a:p>
            <a:pPr algn="just" rtl="0" eaLnBrk="0" hangingPunct="0">
              <a:lnSpc>
                <a:spcPct val="110000"/>
              </a:lnSpc>
            </a:pPr>
            <a:r>
              <a:rPr 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 casein </a:t>
            </a:r>
            <a:r>
              <a:rPr lang="en-US" sz="32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hydrolyzate</a:t>
            </a:r>
            <a:r>
              <a:rPr 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 the experimental</a:t>
            </a:r>
          </a:p>
          <a:p>
            <a:pPr algn="just" rtl="0" eaLnBrk="0" hangingPunct="0">
              <a:lnSpc>
                <a:spcPct val="110000"/>
              </a:lnSpc>
            </a:pPr>
            <a:r>
              <a:rPr 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gland (+) whereas the control gland (-) was </a:t>
            </a:r>
          </a:p>
          <a:p>
            <a:pPr algn="just" rtl="0" eaLnBrk="0" hangingPunct="0">
              <a:lnSpc>
                <a:spcPct val="110000"/>
              </a:lnSpc>
            </a:pPr>
            <a:r>
              <a:rPr 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treated with intact casein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08550" name="Line 6"/>
          <p:cNvSpPr>
            <a:spLocks noChangeShapeType="1"/>
          </p:cNvSpPr>
          <p:nvPr/>
        </p:nvSpPr>
        <p:spPr bwMode="auto">
          <a:xfrm>
            <a:off x="2771775" y="3340100"/>
            <a:ext cx="139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51125" y="5465763"/>
            <a:ext cx="1844675" cy="758825"/>
            <a:chOff x="1374" y="3196"/>
            <a:chExt cx="1162" cy="478"/>
          </a:xfrm>
        </p:grpSpPr>
        <p:sp>
          <p:nvSpPr>
            <p:cNvPr id="108547" name="Line 3"/>
            <p:cNvSpPr>
              <a:spLocks noChangeShapeType="1"/>
            </p:cNvSpPr>
            <p:nvPr/>
          </p:nvSpPr>
          <p:spPr bwMode="auto">
            <a:xfrm>
              <a:off x="1514" y="3608"/>
              <a:ext cx="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548" name="Line 4"/>
            <p:cNvSpPr>
              <a:spLocks noChangeShapeType="1"/>
            </p:cNvSpPr>
            <p:nvPr/>
          </p:nvSpPr>
          <p:spPr bwMode="auto">
            <a:xfrm>
              <a:off x="1522" y="3608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551" name="Line 7"/>
            <p:cNvSpPr>
              <a:spLocks noChangeShapeType="1"/>
            </p:cNvSpPr>
            <p:nvPr/>
          </p:nvSpPr>
          <p:spPr bwMode="auto">
            <a:xfrm flipV="1">
              <a:off x="1884" y="3196"/>
              <a:ext cx="130" cy="47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552" name="Text Box 8"/>
            <p:cNvSpPr txBox="1">
              <a:spLocks noChangeArrowheads="1"/>
            </p:cNvSpPr>
            <p:nvPr/>
          </p:nvSpPr>
          <p:spPr bwMode="auto">
            <a:xfrm>
              <a:off x="1374" y="3204"/>
              <a:ext cx="402" cy="44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sz="4000"/>
                <a:t>+</a:t>
              </a:r>
            </a:p>
          </p:txBody>
        </p:sp>
        <p:sp>
          <p:nvSpPr>
            <p:cNvPr id="108553" name="Text Box 9"/>
            <p:cNvSpPr txBox="1">
              <a:spLocks noChangeArrowheads="1"/>
            </p:cNvSpPr>
            <p:nvPr/>
          </p:nvSpPr>
          <p:spPr bwMode="auto">
            <a:xfrm>
              <a:off x="2134" y="3196"/>
              <a:ext cx="402" cy="44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sz="4000"/>
                <a:t>-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627313" y="1873250"/>
          <a:ext cx="3781425" cy="4824413"/>
        </p:xfrm>
        <a:graphic>
          <a:graphicData uri="http://schemas.openxmlformats.org/presentationml/2006/ole">
            <p:oleObj spid="_x0000_s1026" name="Photo Editor Photo" r:id="rId3" imgW="3070476" imgH="3917019" progId="">
              <p:embed/>
            </p:oleObj>
          </a:graphicData>
        </a:graphic>
      </p:graphicFrame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03263" y="260350"/>
            <a:ext cx="77089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Occasional changes in gland emptying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712788" y="1189038"/>
          <a:ext cx="7747000" cy="5280025"/>
        </p:xfrm>
        <a:graphic>
          <a:graphicData uri="http://schemas.openxmlformats.org/presentationml/2006/ole">
            <p:oleObj spid="_x0000_s50178" name="Photo Editor Photo" r:id="rId3" imgW="2400508" imgH="211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origin-ars.els-cdn.com/content/image/1-s2.0-S0891584904009803-g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76672"/>
            <a:ext cx="3371850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://origin-ars.els-cdn.com/content/image/1-s2.0-S0022030203737096-g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5724"/>
            <a:ext cx="3743325" cy="6772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http://origin-ars.els-cdn.com/content/image/1-s2.0-S0022030203737096-g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3743325" cy="673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http://origin-ars.els-cdn.com/content/image/1-s2.0-S0022030203737096-gr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0"/>
            <a:ext cx="3743325" cy="6743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915988" y="1390650"/>
            <a:ext cx="7392987" cy="5057775"/>
            <a:chOff x="675" y="876"/>
            <a:chExt cx="4657" cy="3186"/>
          </a:xfrm>
        </p:grpSpPr>
        <p:sp>
          <p:nvSpPr>
            <p:cNvPr id="3" name="Rectangle 6"/>
            <p:cNvSpPr>
              <a:spLocks noChangeArrowheads="1"/>
            </p:cNvSpPr>
            <p:nvPr/>
          </p:nvSpPr>
          <p:spPr bwMode="auto">
            <a:xfrm>
              <a:off x="675" y="876"/>
              <a:ext cx="4657" cy="31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1460" y="3144"/>
              <a:ext cx="3371" cy="50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53" y="0"/>
                </a:cxn>
                <a:cxn ang="0">
                  <a:pos x="2845" y="0"/>
                </a:cxn>
                <a:cxn ang="0">
                  <a:pos x="2793" y="43"/>
                </a:cxn>
                <a:cxn ang="0">
                  <a:pos x="0" y="43"/>
                </a:cxn>
              </a:cxnLst>
              <a:rect l="0" t="0" r="r" b="b"/>
              <a:pathLst>
                <a:path w="2845" h="43">
                  <a:moveTo>
                    <a:pt x="0" y="43"/>
                  </a:moveTo>
                  <a:lnTo>
                    <a:pt x="53" y="0"/>
                  </a:lnTo>
                  <a:lnTo>
                    <a:pt x="2845" y="0"/>
                  </a:lnTo>
                  <a:lnTo>
                    <a:pt x="279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1460" y="1487"/>
              <a:ext cx="63" cy="1707"/>
            </a:xfrm>
            <a:custGeom>
              <a:avLst/>
              <a:gdLst/>
              <a:ahLst/>
              <a:cxnLst>
                <a:cxn ang="0">
                  <a:pos x="0" y="1473"/>
                </a:cxn>
                <a:cxn ang="0">
                  <a:pos x="0" y="44"/>
                </a:cxn>
                <a:cxn ang="0">
                  <a:pos x="53" y="0"/>
                </a:cxn>
                <a:cxn ang="0">
                  <a:pos x="53" y="1430"/>
                </a:cxn>
                <a:cxn ang="0">
                  <a:pos x="0" y="1473"/>
                </a:cxn>
              </a:cxnLst>
              <a:rect l="0" t="0" r="r" b="b"/>
              <a:pathLst>
                <a:path w="53" h="1473">
                  <a:moveTo>
                    <a:pt x="0" y="1473"/>
                  </a:moveTo>
                  <a:lnTo>
                    <a:pt x="0" y="44"/>
                  </a:lnTo>
                  <a:lnTo>
                    <a:pt x="53" y="0"/>
                  </a:lnTo>
                  <a:lnTo>
                    <a:pt x="53" y="1430"/>
                  </a:lnTo>
                  <a:lnTo>
                    <a:pt x="0" y="1473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1523" y="1487"/>
              <a:ext cx="3308" cy="1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1460" y="3144"/>
              <a:ext cx="3371" cy="5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2" y="0"/>
                </a:cxn>
                <a:cxn ang="0">
                  <a:pos x="652" y="0"/>
                </a:cxn>
              </a:cxnLst>
              <a:rect l="0" t="0" r="r" b="b"/>
              <a:pathLst>
                <a:path w="652" h="9">
                  <a:moveTo>
                    <a:pt x="0" y="9"/>
                  </a:moveTo>
                  <a:lnTo>
                    <a:pt x="12" y="0"/>
                  </a:lnTo>
                  <a:lnTo>
                    <a:pt x="65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1460" y="2813"/>
              <a:ext cx="3371" cy="4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2" y="0"/>
                </a:cxn>
                <a:cxn ang="0">
                  <a:pos x="652" y="0"/>
                </a:cxn>
              </a:cxnLst>
              <a:rect l="0" t="0" r="r" b="b"/>
              <a:pathLst>
                <a:path w="652" h="9">
                  <a:moveTo>
                    <a:pt x="0" y="9"/>
                  </a:moveTo>
                  <a:lnTo>
                    <a:pt x="12" y="0"/>
                  </a:lnTo>
                  <a:lnTo>
                    <a:pt x="65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1460" y="2481"/>
              <a:ext cx="3371" cy="51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2" y="0"/>
                </a:cxn>
                <a:cxn ang="0">
                  <a:pos x="652" y="0"/>
                </a:cxn>
              </a:cxnLst>
              <a:rect l="0" t="0" r="r" b="b"/>
              <a:pathLst>
                <a:path w="652" h="9">
                  <a:moveTo>
                    <a:pt x="0" y="9"/>
                  </a:moveTo>
                  <a:lnTo>
                    <a:pt x="12" y="0"/>
                  </a:lnTo>
                  <a:lnTo>
                    <a:pt x="65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1460" y="2150"/>
              <a:ext cx="3371" cy="51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2" y="0"/>
                </a:cxn>
                <a:cxn ang="0">
                  <a:pos x="652" y="0"/>
                </a:cxn>
              </a:cxnLst>
              <a:rect l="0" t="0" r="r" b="b"/>
              <a:pathLst>
                <a:path w="652" h="9">
                  <a:moveTo>
                    <a:pt x="0" y="9"/>
                  </a:moveTo>
                  <a:lnTo>
                    <a:pt x="12" y="0"/>
                  </a:lnTo>
                  <a:lnTo>
                    <a:pt x="65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1460" y="1818"/>
              <a:ext cx="3371" cy="51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2" y="0"/>
                </a:cxn>
                <a:cxn ang="0">
                  <a:pos x="652" y="0"/>
                </a:cxn>
              </a:cxnLst>
              <a:rect l="0" t="0" r="r" b="b"/>
              <a:pathLst>
                <a:path w="652" h="9">
                  <a:moveTo>
                    <a:pt x="0" y="9"/>
                  </a:moveTo>
                  <a:lnTo>
                    <a:pt x="12" y="0"/>
                  </a:lnTo>
                  <a:lnTo>
                    <a:pt x="65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1460" y="1487"/>
              <a:ext cx="3371" cy="51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2" y="0"/>
                </a:cxn>
                <a:cxn ang="0">
                  <a:pos x="652" y="0"/>
                </a:cxn>
              </a:cxnLst>
              <a:rect l="0" t="0" r="r" b="b"/>
              <a:pathLst>
                <a:path w="652" h="9">
                  <a:moveTo>
                    <a:pt x="0" y="9"/>
                  </a:moveTo>
                  <a:lnTo>
                    <a:pt x="12" y="0"/>
                  </a:lnTo>
                  <a:lnTo>
                    <a:pt x="65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1460" y="3144"/>
              <a:ext cx="3371" cy="50"/>
            </a:xfrm>
            <a:custGeom>
              <a:avLst/>
              <a:gdLst/>
              <a:ahLst/>
              <a:cxnLst>
                <a:cxn ang="0">
                  <a:pos x="2845" y="0"/>
                </a:cxn>
                <a:cxn ang="0">
                  <a:pos x="2793" y="43"/>
                </a:cxn>
                <a:cxn ang="0">
                  <a:pos x="0" y="43"/>
                </a:cxn>
                <a:cxn ang="0">
                  <a:pos x="53" y="0"/>
                </a:cxn>
                <a:cxn ang="0">
                  <a:pos x="2845" y="0"/>
                </a:cxn>
              </a:cxnLst>
              <a:rect l="0" t="0" r="r" b="b"/>
              <a:pathLst>
                <a:path w="2845" h="43">
                  <a:moveTo>
                    <a:pt x="2845" y="0"/>
                  </a:moveTo>
                  <a:lnTo>
                    <a:pt x="2793" y="43"/>
                  </a:lnTo>
                  <a:lnTo>
                    <a:pt x="0" y="43"/>
                  </a:lnTo>
                  <a:lnTo>
                    <a:pt x="53" y="0"/>
                  </a:lnTo>
                  <a:lnTo>
                    <a:pt x="2845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1460" y="1487"/>
              <a:ext cx="63" cy="1707"/>
            </a:xfrm>
            <a:custGeom>
              <a:avLst/>
              <a:gdLst/>
              <a:ahLst/>
              <a:cxnLst>
                <a:cxn ang="0">
                  <a:pos x="0" y="1473"/>
                </a:cxn>
                <a:cxn ang="0">
                  <a:pos x="0" y="44"/>
                </a:cxn>
                <a:cxn ang="0">
                  <a:pos x="53" y="0"/>
                </a:cxn>
                <a:cxn ang="0">
                  <a:pos x="53" y="1430"/>
                </a:cxn>
                <a:cxn ang="0">
                  <a:pos x="0" y="1473"/>
                </a:cxn>
              </a:cxnLst>
              <a:rect l="0" t="0" r="r" b="b"/>
              <a:pathLst>
                <a:path w="53" h="1473">
                  <a:moveTo>
                    <a:pt x="0" y="1473"/>
                  </a:moveTo>
                  <a:lnTo>
                    <a:pt x="0" y="44"/>
                  </a:lnTo>
                  <a:lnTo>
                    <a:pt x="53" y="0"/>
                  </a:lnTo>
                  <a:lnTo>
                    <a:pt x="53" y="1430"/>
                  </a:lnTo>
                  <a:lnTo>
                    <a:pt x="0" y="1473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523" y="1487"/>
              <a:ext cx="3308" cy="1657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1791" y="2908"/>
              <a:ext cx="62" cy="286"/>
            </a:xfrm>
            <a:custGeom>
              <a:avLst/>
              <a:gdLst/>
              <a:ahLst/>
              <a:cxnLst>
                <a:cxn ang="0">
                  <a:pos x="0" y="247"/>
                </a:cxn>
                <a:cxn ang="0">
                  <a:pos x="0" y="49"/>
                </a:cxn>
                <a:cxn ang="0">
                  <a:pos x="53" y="0"/>
                </a:cxn>
                <a:cxn ang="0">
                  <a:pos x="53" y="204"/>
                </a:cxn>
                <a:cxn ang="0">
                  <a:pos x="0" y="247"/>
                </a:cxn>
              </a:cxnLst>
              <a:rect l="0" t="0" r="r" b="b"/>
              <a:pathLst>
                <a:path w="53" h="247">
                  <a:moveTo>
                    <a:pt x="0" y="247"/>
                  </a:moveTo>
                  <a:lnTo>
                    <a:pt x="0" y="49"/>
                  </a:lnTo>
                  <a:lnTo>
                    <a:pt x="53" y="0"/>
                  </a:lnTo>
                  <a:lnTo>
                    <a:pt x="53" y="204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00664D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600" y="2964"/>
              <a:ext cx="191" cy="230"/>
            </a:xfrm>
            <a:prstGeom prst="rect">
              <a:avLst/>
            </a:prstGeom>
            <a:solidFill>
              <a:srgbClr val="00CC99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1600" y="2908"/>
              <a:ext cx="253" cy="56"/>
            </a:xfrm>
            <a:custGeom>
              <a:avLst/>
              <a:gdLst/>
              <a:ahLst/>
              <a:cxnLst>
                <a:cxn ang="0">
                  <a:pos x="161" y="49"/>
                </a:cxn>
                <a:cxn ang="0">
                  <a:pos x="214" y="0"/>
                </a:cxn>
                <a:cxn ang="0">
                  <a:pos x="57" y="0"/>
                </a:cxn>
                <a:cxn ang="0">
                  <a:pos x="0" y="49"/>
                </a:cxn>
                <a:cxn ang="0">
                  <a:pos x="161" y="49"/>
                </a:cxn>
              </a:cxnLst>
              <a:rect l="0" t="0" r="r" b="b"/>
              <a:pathLst>
                <a:path w="214" h="49">
                  <a:moveTo>
                    <a:pt x="161" y="49"/>
                  </a:moveTo>
                  <a:lnTo>
                    <a:pt x="214" y="0"/>
                  </a:lnTo>
                  <a:lnTo>
                    <a:pt x="57" y="0"/>
                  </a:lnTo>
                  <a:lnTo>
                    <a:pt x="0" y="49"/>
                  </a:lnTo>
                  <a:lnTo>
                    <a:pt x="161" y="49"/>
                  </a:lnTo>
                  <a:close/>
                </a:path>
              </a:pathLst>
            </a:custGeom>
            <a:solidFill>
              <a:srgbClr val="009973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1978" y="2925"/>
              <a:ext cx="66" cy="269"/>
            </a:xfrm>
            <a:custGeom>
              <a:avLst/>
              <a:gdLst/>
              <a:ahLst/>
              <a:cxnLst>
                <a:cxn ang="0">
                  <a:pos x="0" y="232"/>
                </a:cxn>
                <a:cxn ang="0">
                  <a:pos x="0" y="48"/>
                </a:cxn>
                <a:cxn ang="0">
                  <a:pos x="56" y="0"/>
                </a:cxn>
                <a:cxn ang="0">
                  <a:pos x="56" y="189"/>
                </a:cxn>
                <a:cxn ang="0">
                  <a:pos x="0" y="232"/>
                </a:cxn>
              </a:cxnLst>
              <a:rect l="0" t="0" r="r" b="b"/>
              <a:pathLst>
                <a:path w="56" h="232">
                  <a:moveTo>
                    <a:pt x="0" y="232"/>
                  </a:moveTo>
                  <a:lnTo>
                    <a:pt x="0" y="48"/>
                  </a:lnTo>
                  <a:lnTo>
                    <a:pt x="56" y="0"/>
                  </a:lnTo>
                  <a:lnTo>
                    <a:pt x="56" y="189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1A1A66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1791" y="2981"/>
              <a:ext cx="187" cy="213"/>
            </a:xfrm>
            <a:prstGeom prst="rect">
              <a:avLst/>
            </a:prstGeom>
            <a:solidFill>
              <a:srgbClr val="3333CC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1791" y="2925"/>
              <a:ext cx="253" cy="56"/>
            </a:xfrm>
            <a:custGeom>
              <a:avLst/>
              <a:gdLst/>
              <a:ahLst/>
              <a:cxnLst>
                <a:cxn ang="0">
                  <a:pos x="158" y="48"/>
                </a:cxn>
                <a:cxn ang="0">
                  <a:pos x="214" y="0"/>
                </a:cxn>
                <a:cxn ang="0">
                  <a:pos x="53" y="0"/>
                </a:cxn>
                <a:cxn ang="0">
                  <a:pos x="0" y="48"/>
                </a:cxn>
                <a:cxn ang="0">
                  <a:pos x="158" y="48"/>
                </a:cxn>
              </a:cxnLst>
              <a:rect l="0" t="0" r="r" b="b"/>
              <a:pathLst>
                <a:path w="214" h="48">
                  <a:moveTo>
                    <a:pt x="158" y="48"/>
                  </a:moveTo>
                  <a:lnTo>
                    <a:pt x="214" y="0"/>
                  </a:lnTo>
                  <a:lnTo>
                    <a:pt x="53" y="0"/>
                  </a:lnTo>
                  <a:lnTo>
                    <a:pt x="0" y="48"/>
                  </a:lnTo>
                  <a:lnTo>
                    <a:pt x="158" y="48"/>
                  </a:lnTo>
                  <a:close/>
                </a:path>
              </a:pathLst>
            </a:custGeom>
            <a:solidFill>
              <a:srgbClr val="262699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5"/>
            <p:cNvSpPr>
              <a:spLocks/>
            </p:cNvSpPr>
            <p:nvPr/>
          </p:nvSpPr>
          <p:spPr bwMode="auto">
            <a:xfrm>
              <a:off x="2453" y="1487"/>
              <a:ext cx="62" cy="1707"/>
            </a:xfrm>
            <a:custGeom>
              <a:avLst/>
              <a:gdLst/>
              <a:ahLst/>
              <a:cxnLst>
                <a:cxn ang="0">
                  <a:pos x="0" y="1473"/>
                </a:cxn>
                <a:cxn ang="0">
                  <a:pos x="0" y="44"/>
                </a:cxn>
                <a:cxn ang="0">
                  <a:pos x="52" y="0"/>
                </a:cxn>
                <a:cxn ang="0">
                  <a:pos x="52" y="1430"/>
                </a:cxn>
                <a:cxn ang="0">
                  <a:pos x="0" y="1473"/>
                </a:cxn>
              </a:cxnLst>
              <a:rect l="0" t="0" r="r" b="b"/>
              <a:pathLst>
                <a:path w="52" h="1473">
                  <a:moveTo>
                    <a:pt x="0" y="1473"/>
                  </a:moveTo>
                  <a:lnTo>
                    <a:pt x="0" y="44"/>
                  </a:lnTo>
                  <a:lnTo>
                    <a:pt x="52" y="0"/>
                  </a:lnTo>
                  <a:lnTo>
                    <a:pt x="52" y="1430"/>
                  </a:lnTo>
                  <a:lnTo>
                    <a:pt x="0" y="1473"/>
                  </a:lnTo>
                  <a:close/>
                </a:path>
              </a:pathLst>
            </a:custGeom>
            <a:solidFill>
              <a:srgbClr val="00664D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26"/>
            <p:cNvSpPr>
              <a:spLocks noChangeArrowheads="1"/>
            </p:cNvSpPr>
            <p:nvPr/>
          </p:nvSpPr>
          <p:spPr bwMode="auto">
            <a:xfrm>
              <a:off x="2262" y="1538"/>
              <a:ext cx="191" cy="1656"/>
            </a:xfrm>
            <a:prstGeom prst="rect">
              <a:avLst/>
            </a:prstGeom>
            <a:solidFill>
              <a:srgbClr val="00CC99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2262" y="1487"/>
              <a:ext cx="253" cy="51"/>
            </a:xfrm>
            <a:custGeom>
              <a:avLst/>
              <a:gdLst/>
              <a:ahLst/>
              <a:cxnLst>
                <a:cxn ang="0">
                  <a:pos x="161" y="44"/>
                </a:cxn>
                <a:cxn ang="0">
                  <a:pos x="213" y="0"/>
                </a:cxn>
                <a:cxn ang="0">
                  <a:pos x="56" y="0"/>
                </a:cxn>
                <a:cxn ang="0">
                  <a:pos x="0" y="44"/>
                </a:cxn>
                <a:cxn ang="0">
                  <a:pos x="161" y="44"/>
                </a:cxn>
              </a:cxnLst>
              <a:rect l="0" t="0" r="r" b="b"/>
              <a:pathLst>
                <a:path w="213" h="44">
                  <a:moveTo>
                    <a:pt x="161" y="44"/>
                  </a:moveTo>
                  <a:lnTo>
                    <a:pt x="213" y="0"/>
                  </a:lnTo>
                  <a:lnTo>
                    <a:pt x="56" y="0"/>
                  </a:lnTo>
                  <a:lnTo>
                    <a:pt x="0" y="44"/>
                  </a:lnTo>
                  <a:lnTo>
                    <a:pt x="161" y="44"/>
                  </a:lnTo>
                  <a:close/>
                </a:path>
              </a:pathLst>
            </a:custGeom>
            <a:solidFill>
              <a:srgbClr val="009973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8"/>
            <p:cNvSpPr>
              <a:spLocks/>
            </p:cNvSpPr>
            <p:nvPr/>
          </p:nvSpPr>
          <p:spPr bwMode="auto">
            <a:xfrm>
              <a:off x="2639" y="2908"/>
              <a:ext cx="68" cy="286"/>
            </a:xfrm>
            <a:custGeom>
              <a:avLst/>
              <a:gdLst/>
              <a:ahLst/>
              <a:cxnLst>
                <a:cxn ang="0">
                  <a:pos x="0" y="247"/>
                </a:cxn>
                <a:cxn ang="0">
                  <a:pos x="0" y="49"/>
                </a:cxn>
                <a:cxn ang="0">
                  <a:pos x="57" y="0"/>
                </a:cxn>
                <a:cxn ang="0">
                  <a:pos x="57" y="204"/>
                </a:cxn>
                <a:cxn ang="0">
                  <a:pos x="0" y="247"/>
                </a:cxn>
              </a:cxnLst>
              <a:rect l="0" t="0" r="r" b="b"/>
              <a:pathLst>
                <a:path w="57" h="247">
                  <a:moveTo>
                    <a:pt x="0" y="247"/>
                  </a:moveTo>
                  <a:lnTo>
                    <a:pt x="0" y="49"/>
                  </a:lnTo>
                  <a:lnTo>
                    <a:pt x="57" y="0"/>
                  </a:lnTo>
                  <a:lnTo>
                    <a:pt x="57" y="204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1A1A66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2453" y="2964"/>
              <a:ext cx="186" cy="230"/>
            </a:xfrm>
            <a:prstGeom prst="rect">
              <a:avLst/>
            </a:prstGeom>
            <a:solidFill>
              <a:srgbClr val="3333CC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2453" y="2908"/>
              <a:ext cx="254" cy="56"/>
            </a:xfrm>
            <a:custGeom>
              <a:avLst/>
              <a:gdLst/>
              <a:ahLst/>
              <a:cxnLst>
                <a:cxn ang="0">
                  <a:pos x="157" y="49"/>
                </a:cxn>
                <a:cxn ang="0">
                  <a:pos x="214" y="0"/>
                </a:cxn>
                <a:cxn ang="0">
                  <a:pos x="52" y="0"/>
                </a:cxn>
                <a:cxn ang="0">
                  <a:pos x="0" y="49"/>
                </a:cxn>
                <a:cxn ang="0">
                  <a:pos x="157" y="49"/>
                </a:cxn>
              </a:cxnLst>
              <a:rect l="0" t="0" r="r" b="b"/>
              <a:pathLst>
                <a:path w="214" h="49">
                  <a:moveTo>
                    <a:pt x="157" y="49"/>
                  </a:moveTo>
                  <a:lnTo>
                    <a:pt x="214" y="0"/>
                  </a:lnTo>
                  <a:lnTo>
                    <a:pt x="52" y="0"/>
                  </a:lnTo>
                  <a:lnTo>
                    <a:pt x="0" y="49"/>
                  </a:lnTo>
                  <a:lnTo>
                    <a:pt x="157" y="49"/>
                  </a:lnTo>
                  <a:close/>
                </a:path>
              </a:pathLst>
            </a:custGeom>
            <a:solidFill>
              <a:srgbClr val="262699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3115" y="1487"/>
              <a:ext cx="62" cy="1707"/>
            </a:xfrm>
            <a:custGeom>
              <a:avLst/>
              <a:gdLst/>
              <a:ahLst/>
              <a:cxnLst>
                <a:cxn ang="0">
                  <a:pos x="0" y="1473"/>
                </a:cxn>
                <a:cxn ang="0">
                  <a:pos x="0" y="44"/>
                </a:cxn>
                <a:cxn ang="0">
                  <a:pos x="52" y="0"/>
                </a:cxn>
                <a:cxn ang="0">
                  <a:pos x="52" y="1430"/>
                </a:cxn>
                <a:cxn ang="0">
                  <a:pos x="0" y="1473"/>
                </a:cxn>
              </a:cxnLst>
              <a:rect l="0" t="0" r="r" b="b"/>
              <a:pathLst>
                <a:path w="52" h="1473">
                  <a:moveTo>
                    <a:pt x="0" y="1473"/>
                  </a:moveTo>
                  <a:lnTo>
                    <a:pt x="0" y="44"/>
                  </a:lnTo>
                  <a:lnTo>
                    <a:pt x="52" y="0"/>
                  </a:lnTo>
                  <a:lnTo>
                    <a:pt x="52" y="1430"/>
                  </a:lnTo>
                  <a:lnTo>
                    <a:pt x="0" y="1473"/>
                  </a:lnTo>
                  <a:close/>
                </a:path>
              </a:pathLst>
            </a:custGeom>
            <a:solidFill>
              <a:srgbClr val="00664D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32"/>
            <p:cNvSpPr>
              <a:spLocks noChangeArrowheads="1"/>
            </p:cNvSpPr>
            <p:nvPr/>
          </p:nvSpPr>
          <p:spPr bwMode="auto">
            <a:xfrm>
              <a:off x="2923" y="1538"/>
              <a:ext cx="192" cy="1656"/>
            </a:xfrm>
            <a:prstGeom prst="rect">
              <a:avLst/>
            </a:prstGeom>
            <a:solidFill>
              <a:srgbClr val="00CC99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2923" y="1487"/>
              <a:ext cx="254" cy="51"/>
            </a:xfrm>
            <a:custGeom>
              <a:avLst/>
              <a:gdLst/>
              <a:ahLst/>
              <a:cxnLst>
                <a:cxn ang="0">
                  <a:pos x="162" y="44"/>
                </a:cxn>
                <a:cxn ang="0">
                  <a:pos x="214" y="0"/>
                </a:cxn>
                <a:cxn ang="0">
                  <a:pos x="57" y="0"/>
                </a:cxn>
                <a:cxn ang="0">
                  <a:pos x="0" y="44"/>
                </a:cxn>
                <a:cxn ang="0">
                  <a:pos x="162" y="44"/>
                </a:cxn>
              </a:cxnLst>
              <a:rect l="0" t="0" r="r" b="b"/>
              <a:pathLst>
                <a:path w="214" h="44">
                  <a:moveTo>
                    <a:pt x="162" y="44"/>
                  </a:moveTo>
                  <a:lnTo>
                    <a:pt x="214" y="0"/>
                  </a:lnTo>
                  <a:lnTo>
                    <a:pt x="57" y="0"/>
                  </a:lnTo>
                  <a:lnTo>
                    <a:pt x="0" y="44"/>
                  </a:lnTo>
                  <a:lnTo>
                    <a:pt x="162" y="44"/>
                  </a:lnTo>
                  <a:close/>
                </a:path>
              </a:pathLst>
            </a:custGeom>
            <a:solidFill>
              <a:srgbClr val="009973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3301" y="2908"/>
              <a:ext cx="67" cy="286"/>
            </a:xfrm>
            <a:custGeom>
              <a:avLst/>
              <a:gdLst/>
              <a:ahLst/>
              <a:cxnLst>
                <a:cxn ang="0">
                  <a:pos x="0" y="247"/>
                </a:cxn>
                <a:cxn ang="0">
                  <a:pos x="0" y="49"/>
                </a:cxn>
                <a:cxn ang="0">
                  <a:pos x="56" y="0"/>
                </a:cxn>
                <a:cxn ang="0">
                  <a:pos x="56" y="204"/>
                </a:cxn>
                <a:cxn ang="0">
                  <a:pos x="0" y="247"/>
                </a:cxn>
              </a:cxnLst>
              <a:rect l="0" t="0" r="r" b="b"/>
              <a:pathLst>
                <a:path w="56" h="247">
                  <a:moveTo>
                    <a:pt x="0" y="247"/>
                  </a:moveTo>
                  <a:lnTo>
                    <a:pt x="0" y="49"/>
                  </a:lnTo>
                  <a:lnTo>
                    <a:pt x="56" y="0"/>
                  </a:lnTo>
                  <a:lnTo>
                    <a:pt x="56" y="204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1A1A66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35"/>
            <p:cNvSpPr>
              <a:spLocks noChangeArrowheads="1"/>
            </p:cNvSpPr>
            <p:nvPr/>
          </p:nvSpPr>
          <p:spPr bwMode="auto">
            <a:xfrm>
              <a:off x="3115" y="2964"/>
              <a:ext cx="186" cy="230"/>
            </a:xfrm>
            <a:prstGeom prst="rect">
              <a:avLst/>
            </a:prstGeom>
            <a:solidFill>
              <a:srgbClr val="3333CC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3115" y="2908"/>
              <a:ext cx="253" cy="56"/>
            </a:xfrm>
            <a:custGeom>
              <a:avLst/>
              <a:gdLst/>
              <a:ahLst/>
              <a:cxnLst>
                <a:cxn ang="0">
                  <a:pos x="157" y="49"/>
                </a:cxn>
                <a:cxn ang="0">
                  <a:pos x="213" y="0"/>
                </a:cxn>
                <a:cxn ang="0">
                  <a:pos x="52" y="0"/>
                </a:cxn>
                <a:cxn ang="0">
                  <a:pos x="0" y="49"/>
                </a:cxn>
                <a:cxn ang="0">
                  <a:pos x="157" y="49"/>
                </a:cxn>
              </a:cxnLst>
              <a:rect l="0" t="0" r="r" b="b"/>
              <a:pathLst>
                <a:path w="213" h="49">
                  <a:moveTo>
                    <a:pt x="157" y="49"/>
                  </a:moveTo>
                  <a:lnTo>
                    <a:pt x="213" y="0"/>
                  </a:lnTo>
                  <a:lnTo>
                    <a:pt x="52" y="0"/>
                  </a:lnTo>
                  <a:lnTo>
                    <a:pt x="0" y="49"/>
                  </a:lnTo>
                  <a:lnTo>
                    <a:pt x="157" y="49"/>
                  </a:lnTo>
                  <a:close/>
                </a:path>
              </a:pathLst>
            </a:custGeom>
            <a:solidFill>
              <a:srgbClr val="262699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4439" y="1487"/>
              <a:ext cx="61" cy="1707"/>
            </a:xfrm>
            <a:custGeom>
              <a:avLst/>
              <a:gdLst/>
              <a:ahLst/>
              <a:cxnLst>
                <a:cxn ang="0">
                  <a:pos x="0" y="1473"/>
                </a:cxn>
                <a:cxn ang="0">
                  <a:pos x="0" y="44"/>
                </a:cxn>
                <a:cxn ang="0">
                  <a:pos x="52" y="0"/>
                </a:cxn>
                <a:cxn ang="0">
                  <a:pos x="52" y="1430"/>
                </a:cxn>
                <a:cxn ang="0">
                  <a:pos x="0" y="1473"/>
                </a:cxn>
              </a:cxnLst>
              <a:rect l="0" t="0" r="r" b="b"/>
              <a:pathLst>
                <a:path w="52" h="1473">
                  <a:moveTo>
                    <a:pt x="0" y="1473"/>
                  </a:moveTo>
                  <a:lnTo>
                    <a:pt x="0" y="44"/>
                  </a:lnTo>
                  <a:lnTo>
                    <a:pt x="52" y="0"/>
                  </a:lnTo>
                  <a:lnTo>
                    <a:pt x="52" y="1430"/>
                  </a:lnTo>
                  <a:lnTo>
                    <a:pt x="0" y="1473"/>
                  </a:lnTo>
                  <a:close/>
                </a:path>
              </a:pathLst>
            </a:custGeom>
            <a:solidFill>
              <a:srgbClr val="00664D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38"/>
            <p:cNvSpPr>
              <a:spLocks noChangeArrowheads="1"/>
            </p:cNvSpPr>
            <p:nvPr/>
          </p:nvSpPr>
          <p:spPr bwMode="auto">
            <a:xfrm>
              <a:off x="4247" y="1538"/>
              <a:ext cx="192" cy="1656"/>
            </a:xfrm>
            <a:prstGeom prst="rect">
              <a:avLst/>
            </a:prstGeom>
            <a:solidFill>
              <a:srgbClr val="00CC99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/>
          </p:nvSpPr>
          <p:spPr bwMode="auto">
            <a:xfrm>
              <a:off x="4247" y="1487"/>
              <a:ext cx="253" cy="51"/>
            </a:xfrm>
            <a:custGeom>
              <a:avLst/>
              <a:gdLst/>
              <a:ahLst/>
              <a:cxnLst>
                <a:cxn ang="0">
                  <a:pos x="162" y="44"/>
                </a:cxn>
                <a:cxn ang="0">
                  <a:pos x="214" y="0"/>
                </a:cxn>
                <a:cxn ang="0">
                  <a:pos x="57" y="0"/>
                </a:cxn>
                <a:cxn ang="0">
                  <a:pos x="0" y="44"/>
                </a:cxn>
                <a:cxn ang="0">
                  <a:pos x="162" y="44"/>
                </a:cxn>
              </a:cxnLst>
              <a:rect l="0" t="0" r="r" b="b"/>
              <a:pathLst>
                <a:path w="214" h="44">
                  <a:moveTo>
                    <a:pt x="162" y="44"/>
                  </a:moveTo>
                  <a:lnTo>
                    <a:pt x="214" y="0"/>
                  </a:lnTo>
                  <a:lnTo>
                    <a:pt x="57" y="0"/>
                  </a:lnTo>
                  <a:lnTo>
                    <a:pt x="0" y="44"/>
                  </a:lnTo>
                  <a:lnTo>
                    <a:pt x="162" y="44"/>
                  </a:lnTo>
                  <a:close/>
                </a:path>
              </a:pathLst>
            </a:custGeom>
            <a:solidFill>
              <a:srgbClr val="009973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/>
          </p:nvSpPr>
          <p:spPr bwMode="auto">
            <a:xfrm>
              <a:off x="4625" y="1650"/>
              <a:ext cx="66" cy="1544"/>
            </a:xfrm>
            <a:custGeom>
              <a:avLst/>
              <a:gdLst/>
              <a:ahLst/>
              <a:cxnLst>
                <a:cxn ang="0">
                  <a:pos x="0" y="1332"/>
                </a:cxn>
                <a:cxn ang="0">
                  <a:pos x="0" y="48"/>
                </a:cxn>
                <a:cxn ang="0">
                  <a:pos x="56" y="0"/>
                </a:cxn>
                <a:cxn ang="0">
                  <a:pos x="56" y="1289"/>
                </a:cxn>
                <a:cxn ang="0">
                  <a:pos x="0" y="1332"/>
                </a:cxn>
              </a:cxnLst>
              <a:rect l="0" t="0" r="r" b="b"/>
              <a:pathLst>
                <a:path w="56" h="1332">
                  <a:moveTo>
                    <a:pt x="0" y="1332"/>
                  </a:moveTo>
                  <a:lnTo>
                    <a:pt x="0" y="48"/>
                  </a:lnTo>
                  <a:lnTo>
                    <a:pt x="56" y="0"/>
                  </a:lnTo>
                  <a:lnTo>
                    <a:pt x="56" y="1289"/>
                  </a:lnTo>
                  <a:lnTo>
                    <a:pt x="0" y="1332"/>
                  </a:lnTo>
                  <a:close/>
                </a:path>
              </a:pathLst>
            </a:custGeom>
            <a:solidFill>
              <a:srgbClr val="1A1A66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41"/>
            <p:cNvSpPr>
              <a:spLocks noChangeArrowheads="1"/>
            </p:cNvSpPr>
            <p:nvPr/>
          </p:nvSpPr>
          <p:spPr bwMode="auto">
            <a:xfrm>
              <a:off x="4439" y="1706"/>
              <a:ext cx="186" cy="1488"/>
            </a:xfrm>
            <a:prstGeom prst="rect">
              <a:avLst/>
            </a:prstGeom>
            <a:solidFill>
              <a:srgbClr val="3333CC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4439" y="1650"/>
              <a:ext cx="252" cy="56"/>
            </a:xfrm>
            <a:custGeom>
              <a:avLst/>
              <a:gdLst/>
              <a:ahLst/>
              <a:cxnLst>
                <a:cxn ang="0">
                  <a:pos x="157" y="48"/>
                </a:cxn>
                <a:cxn ang="0">
                  <a:pos x="213" y="0"/>
                </a:cxn>
                <a:cxn ang="0">
                  <a:pos x="52" y="0"/>
                </a:cxn>
                <a:cxn ang="0">
                  <a:pos x="0" y="48"/>
                </a:cxn>
                <a:cxn ang="0">
                  <a:pos x="157" y="48"/>
                </a:cxn>
              </a:cxnLst>
              <a:rect l="0" t="0" r="r" b="b"/>
              <a:pathLst>
                <a:path w="213" h="48">
                  <a:moveTo>
                    <a:pt x="157" y="48"/>
                  </a:moveTo>
                  <a:lnTo>
                    <a:pt x="213" y="0"/>
                  </a:lnTo>
                  <a:lnTo>
                    <a:pt x="52" y="0"/>
                  </a:lnTo>
                  <a:lnTo>
                    <a:pt x="0" y="48"/>
                  </a:lnTo>
                  <a:lnTo>
                    <a:pt x="157" y="48"/>
                  </a:lnTo>
                  <a:close/>
                </a:path>
              </a:pathLst>
            </a:custGeom>
            <a:solidFill>
              <a:srgbClr val="262699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 flipV="1">
              <a:off x="1460" y="1538"/>
              <a:ext cx="1" cy="16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 flipH="1">
              <a:off x="1434" y="3194"/>
              <a:ext cx="2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 flipH="1">
              <a:off x="1434" y="2862"/>
              <a:ext cx="26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 flipH="1">
              <a:off x="1434" y="2532"/>
              <a:ext cx="2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 flipH="1">
              <a:off x="1434" y="2201"/>
              <a:ext cx="2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8"/>
            <p:cNvSpPr>
              <a:spLocks noChangeShapeType="1"/>
            </p:cNvSpPr>
            <p:nvPr/>
          </p:nvSpPr>
          <p:spPr bwMode="auto">
            <a:xfrm flipH="1">
              <a:off x="1434" y="1869"/>
              <a:ext cx="2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 flipH="1">
              <a:off x="1434" y="1538"/>
              <a:ext cx="2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50"/>
            <p:cNvSpPr>
              <a:spLocks noChangeArrowheads="1"/>
            </p:cNvSpPr>
            <p:nvPr/>
          </p:nvSpPr>
          <p:spPr bwMode="auto">
            <a:xfrm>
              <a:off x="1431" y="3127"/>
              <a:ext cx="60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/>
            </a:p>
          </p:txBody>
        </p:sp>
        <p:sp>
          <p:nvSpPr>
            <p:cNvPr id="48" name="Rectangle 51"/>
            <p:cNvSpPr>
              <a:spLocks noChangeArrowheads="1"/>
            </p:cNvSpPr>
            <p:nvPr/>
          </p:nvSpPr>
          <p:spPr bwMode="auto">
            <a:xfrm>
              <a:off x="1198" y="2795"/>
              <a:ext cx="24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1000</a:t>
              </a:r>
              <a:endParaRPr lang="en-US"/>
            </a:p>
          </p:txBody>
        </p:sp>
        <p:sp>
          <p:nvSpPr>
            <p:cNvPr id="49" name="Rectangle 52"/>
            <p:cNvSpPr>
              <a:spLocks noChangeArrowheads="1"/>
            </p:cNvSpPr>
            <p:nvPr/>
          </p:nvSpPr>
          <p:spPr bwMode="auto">
            <a:xfrm>
              <a:off x="1198" y="2464"/>
              <a:ext cx="241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2000</a:t>
              </a:r>
              <a:endParaRPr lang="en-US"/>
            </a:p>
          </p:txBody>
        </p:sp>
        <p:sp>
          <p:nvSpPr>
            <p:cNvPr id="50" name="Rectangle 53"/>
            <p:cNvSpPr>
              <a:spLocks noChangeArrowheads="1"/>
            </p:cNvSpPr>
            <p:nvPr/>
          </p:nvSpPr>
          <p:spPr bwMode="auto">
            <a:xfrm>
              <a:off x="1198" y="2133"/>
              <a:ext cx="24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3000</a:t>
              </a:r>
              <a:endParaRPr lang="en-US"/>
            </a:p>
          </p:txBody>
        </p:sp>
        <p:sp>
          <p:nvSpPr>
            <p:cNvPr id="51" name="Rectangle 54"/>
            <p:cNvSpPr>
              <a:spLocks noChangeArrowheads="1"/>
            </p:cNvSpPr>
            <p:nvPr/>
          </p:nvSpPr>
          <p:spPr bwMode="auto">
            <a:xfrm>
              <a:off x="1198" y="1802"/>
              <a:ext cx="24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4000</a:t>
              </a:r>
              <a:endParaRPr lang="en-US"/>
            </a:p>
          </p:txBody>
        </p:sp>
        <p:sp>
          <p:nvSpPr>
            <p:cNvPr id="52" name="Rectangle 55"/>
            <p:cNvSpPr>
              <a:spLocks noChangeArrowheads="1"/>
            </p:cNvSpPr>
            <p:nvPr/>
          </p:nvSpPr>
          <p:spPr bwMode="auto">
            <a:xfrm>
              <a:off x="1182" y="1471"/>
              <a:ext cx="2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5000</a:t>
              </a:r>
              <a:endParaRPr lang="en-US"/>
            </a:p>
          </p:txBody>
        </p:sp>
        <p:sp>
          <p:nvSpPr>
            <p:cNvPr id="53" name="Line 56"/>
            <p:cNvSpPr>
              <a:spLocks noChangeShapeType="1"/>
            </p:cNvSpPr>
            <p:nvPr/>
          </p:nvSpPr>
          <p:spPr bwMode="auto">
            <a:xfrm>
              <a:off x="1460" y="3194"/>
              <a:ext cx="330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57"/>
            <p:cNvSpPr>
              <a:spLocks noChangeShapeType="1"/>
            </p:cNvSpPr>
            <p:nvPr/>
          </p:nvSpPr>
          <p:spPr bwMode="auto">
            <a:xfrm>
              <a:off x="1460" y="3194"/>
              <a:ext cx="1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8"/>
            <p:cNvSpPr>
              <a:spLocks noChangeShapeType="1"/>
            </p:cNvSpPr>
            <p:nvPr/>
          </p:nvSpPr>
          <p:spPr bwMode="auto">
            <a:xfrm>
              <a:off x="2122" y="3194"/>
              <a:ext cx="2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59"/>
            <p:cNvSpPr>
              <a:spLocks noChangeShapeType="1"/>
            </p:cNvSpPr>
            <p:nvPr/>
          </p:nvSpPr>
          <p:spPr bwMode="auto">
            <a:xfrm>
              <a:off x="2784" y="3194"/>
              <a:ext cx="1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60"/>
            <p:cNvSpPr>
              <a:spLocks noChangeShapeType="1"/>
            </p:cNvSpPr>
            <p:nvPr/>
          </p:nvSpPr>
          <p:spPr bwMode="auto">
            <a:xfrm>
              <a:off x="3446" y="3194"/>
              <a:ext cx="1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61"/>
            <p:cNvSpPr>
              <a:spLocks noChangeShapeType="1"/>
            </p:cNvSpPr>
            <p:nvPr/>
          </p:nvSpPr>
          <p:spPr bwMode="auto">
            <a:xfrm>
              <a:off x="4107" y="3194"/>
              <a:ext cx="1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62"/>
            <p:cNvSpPr>
              <a:spLocks noChangeShapeType="1"/>
            </p:cNvSpPr>
            <p:nvPr/>
          </p:nvSpPr>
          <p:spPr bwMode="auto">
            <a:xfrm>
              <a:off x="4769" y="3194"/>
              <a:ext cx="1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Rectangle 63"/>
            <p:cNvSpPr>
              <a:spLocks noChangeArrowheads="1"/>
            </p:cNvSpPr>
            <p:nvPr/>
          </p:nvSpPr>
          <p:spPr bwMode="auto">
            <a:xfrm>
              <a:off x="1835" y="3267"/>
              <a:ext cx="5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/>
            </a:p>
          </p:txBody>
        </p:sp>
        <p:sp>
          <p:nvSpPr>
            <p:cNvPr id="61" name="Rectangle 64"/>
            <p:cNvSpPr>
              <a:spLocks noChangeArrowheads="1"/>
            </p:cNvSpPr>
            <p:nvPr/>
          </p:nvSpPr>
          <p:spPr bwMode="auto">
            <a:xfrm>
              <a:off x="2477" y="3267"/>
              <a:ext cx="12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lang="en-US" dirty="0"/>
            </a:p>
          </p:txBody>
        </p:sp>
        <p:sp>
          <p:nvSpPr>
            <p:cNvPr id="62" name="Rectangle 65"/>
            <p:cNvSpPr>
              <a:spLocks noChangeArrowheads="1"/>
            </p:cNvSpPr>
            <p:nvPr/>
          </p:nvSpPr>
          <p:spPr bwMode="auto">
            <a:xfrm>
              <a:off x="3139" y="3267"/>
              <a:ext cx="12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48</a:t>
              </a:r>
              <a:endParaRPr lang="en-US"/>
            </a:p>
          </p:txBody>
        </p:sp>
        <p:sp>
          <p:nvSpPr>
            <p:cNvPr id="63" name="Rectangle 66"/>
            <p:cNvSpPr>
              <a:spLocks noChangeArrowheads="1"/>
            </p:cNvSpPr>
            <p:nvPr/>
          </p:nvSpPr>
          <p:spPr bwMode="auto">
            <a:xfrm>
              <a:off x="4443" y="3267"/>
              <a:ext cx="18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144</a:t>
              </a:r>
              <a:endParaRPr lang="en-US"/>
            </a:p>
          </p:txBody>
        </p:sp>
        <p:grpSp>
          <p:nvGrpSpPr>
            <p:cNvPr id="64" name="Group 90"/>
            <p:cNvGrpSpPr>
              <a:grpSpLocks/>
            </p:cNvGrpSpPr>
            <p:nvPr/>
          </p:nvGrpSpPr>
          <p:grpSpPr bwMode="auto">
            <a:xfrm>
              <a:off x="3364" y="1032"/>
              <a:ext cx="1679" cy="197"/>
              <a:chOff x="2344" y="3125"/>
              <a:chExt cx="1417" cy="170"/>
            </a:xfrm>
          </p:grpSpPr>
          <p:sp>
            <p:nvSpPr>
              <p:cNvPr id="71" name="Rectangle 67"/>
              <p:cNvSpPr>
                <a:spLocks noChangeArrowheads="1"/>
              </p:cNvSpPr>
              <p:nvPr/>
            </p:nvSpPr>
            <p:spPr bwMode="auto">
              <a:xfrm>
                <a:off x="2344" y="3125"/>
                <a:ext cx="1417" cy="170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Rectangle 68"/>
              <p:cNvSpPr>
                <a:spLocks noChangeArrowheads="1"/>
              </p:cNvSpPr>
              <p:nvPr/>
            </p:nvSpPr>
            <p:spPr bwMode="auto">
              <a:xfrm>
                <a:off x="2378" y="3172"/>
                <a:ext cx="66" cy="72"/>
              </a:xfrm>
              <a:prstGeom prst="rect">
                <a:avLst/>
              </a:prstGeom>
              <a:solidFill>
                <a:srgbClr val="00CC99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Rectangle 69"/>
              <p:cNvSpPr>
                <a:spLocks noChangeArrowheads="1"/>
              </p:cNvSpPr>
              <p:nvPr/>
            </p:nvSpPr>
            <p:spPr bwMode="auto">
              <a:xfrm>
                <a:off x="2597" y="3150"/>
                <a:ext cx="462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1">
                    <a:solidFill>
                      <a:srgbClr val="000000"/>
                    </a:solidFill>
                    <a:latin typeface="Times New Roman" pitchFamily="18" charset="0"/>
                  </a:rPr>
                  <a:t>Treatment</a:t>
                </a:r>
                <a:endParaRPr lang="en-US"/>
              </a:p>
            </p:txBody>
          </p:sp>
          <p:sp>
            <p:nvSpPr>
              <p:cNvPr id="74" name="Rectangle 70"/>
              <p:cNvSpPr>
                <a:spLocks noChangeArrowheads="1"/>
              </p:cNvSpPr>
              <p:nvPr/>
            </p:nvSpPr>
            <p:spPr bwMode="auto">
              <a:xfrm>
                <a:off x="3169" y="3179"/>
                <a:ext cx="65" cy="72"/>
              </a:xfrm>
              <a:prstGeom prst="rect">
                <a:avLst/>
              </a:prstGeom>
              <a:solidFill>
                <a:srgbClr val="3333CC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Rectangle 71"/>
              <p:cNvSpPr>
                <a:spLocks noChangeArrowheads="1"/>
              </p:cNvSpPr>
              <p:nvPr/>
            </p:nvSpPr>
            <p:spPr bwMode="auto">
              <a:xfrm>
                <a:off x="3312" y="3150"/>
                <a:ext cx="338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1">
                    <a:solidFill>
                      <a:srgbClr val="000000"/>
                    </a:solidFill>
                    <a:latin typeface="Times New Roman" pitchFamily="18" charset="0"/>
                  </a:rPr>
                  <a:t>Control</a:t>
                </a:r>
                <a:endParaRPr lang="en-US"/>
              </a:p>
            </p:txBody>
          </p:sp>
        </p:grpSp>
        <p:sp>
          <p:nvSpPr>
            <p:cNvPr id="65" name="Rectangle 76"/>
            <p:cNvSpPr>
              <a:spLocks noChangeArrowheads="1"/>
            </p:cNvSpPr>
            <p:nvPr/>
          </p:nvSpPr>
          <p:spPr bwMode="auto">
            <a:xfrm>
              <a:off x="2246" y="3575"/>
              <a:ext cx="2129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Times New Roman" pitchFamily="18" charset="0"/>
                </a:rPr>
                <a:t>Time After Treatment (h)</a:t>
              </a:r>
              <a:endParaRPr lang="en-US"/>
            </a:p>
          </p:txBody>
        </p:sp>
        <p:sp>
          <p:nvSpPr>
            <p:cNvPr id="66" name="Rectangle 85"/>
            <p:cNvSpPr>
              <a:spLocks noChangeArrowheads="1"/>
            </p:cNvSpPr>
            <p:nvPr/>
          </p:nvSpPr>
          <p:spPr bwMode="auto">
            <a:xfrm rot="16200000">
              <a:off x="794" y="2524"/>
              <a:ext cx="394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Times New Roman" pitchFamily="18" charset="0"/>
                </a:rPr>
                <a:t>SCC </a:t>
              </a:r>
              <a:endParaRPr lang="en-US"/>
            </a:p>
          </p:txBody>
        </p:sp>
        <p:sp>
          <p:nvSpPr>
            <p:cNvPr id="67" name="Rectangle 86"/>
            <p:cNvSpPr>
              <a:spLocks noChangeArrowheads="1"/>
            </p:cNvSpPr>
            <p:nvPr/>
          </p:nvSpPr>
          <p:spPr bwMode="auto">
            <a:xfrm rot="16200000">
              <a:off x="960" y="2296"/>
              <a:ext cx="6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endParaRPr lang="en-US"/>
            </a:p>
          </p:txBody>
        </p:sp>
        <p:sp>
          <p:nvSpPr>
            <p:cNvPr id="68" name="Rectangle 87"/>
            <p:cNvSpPr>
              <a:spLocks noChangeArrowheads="1"/>
            </p:cNvSpPr>
            <p:nvPr/>
          </p:nvSpPr>
          <p:spPr bwMode="auto">
            <a:xfrm rot="16200000">
              <a:off x="945" y="2202"/>
              <a:ext cx="9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69" name="Rectangle 88"/>
            <p:cNvSpPr>
              <a:spLocks noChangeArrowheads="1"/>
            </p:cNvSpPr>
            <p:nvPr/>
          </p:nvSpPr>
          <p:spPr bwMode="auto">
            <a:xfrm rot="16200000">
              <a:off x="810" y="1899"/>
              <a:ext cx="36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Times New Roman" pitchFamily="18" charset="0"/>
                </a:rPr>
                <a:t>1000</a:t>
              </a:r>
              <a:endParaRPr lang="en-US"/>
            </a:p>
          </p:txBody>
        </p:sp>
        <p:sp>
          <p:nvSpPr>
            <p:cNvPr id="70" name="Rectangle 89"/>
            <p:cNvSpPr>
              <a:spLocks noChangeArrowheads="1"/>
            </p:cNvSpPr>
            <p:nvPr/>
          </p:nvSpPr>
          <p:spPr bwMode="auto">
            <a:xfrm rot="16200000">
              <a:off x="968" y="1681"/>
              <a:ext cx="6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9"/>
          <p:cNvGrpSpPr>
            <a:grpSpLocks/>
          </p:cNvGrpSpPr>
          <p:nvPr/>
        </p:nvGrpSpPr>
        <p:grpSpPr bwMode="auto">
          <a:xfrm>
            <a:off x="425450" y="2082800"/>
            <a:ext cx="3702050" cy="2781300"/>
            <a:chOff x="1191" y="1245"/>
            <a:chExt cx="1771" cy="1285"/>
          </a:xfrm>
        </p:grpSpPr>
        <p:pic>
          <p:nvPicPr>
            <p:cNvPr id="3" name="Picture 26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02" y="1257"/>
              <a:ext cx="1748" cy="1259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</p:spPr>
        </p:pic>
        <p:sp>
          <p:nvSpPr>
            <p:cNvPr id="4" name="Rectangle 268"/>
            <p:cNvSpPr>
              <a:spLocks noChangeArrowheads="1"/>
            </p:cNvSpPr>
            <p:nvPr/>
          </p:nvSpPr>
          <p:spPr bwMode="auto">
            <a:xfrm>
              <a:off x="1191" y="1245"/>
              <a:ext cx="1771" cy="1285"/>
            </a:xfrm>
            <a:prstGeom prst="rect">
              <a:avLst/>
            </a:prstGeom>
            <a:noFill/>
            <a:ln w="36513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66"/>
          <p:cNvGrpSpPr>
            <a:grpSpLocks/>
          </p:cNvGrpSpPr>
          <p:nvPr/>
        </p:nvGrpSpPr>
        <p:grpSpPr bwMode="auto">
          <a:xfrm>
            <a:off x="5043488" y="2081213"/>
            <a:ext cx="3622675" cy="2794000"/>
            <a:chOff x="2819" y="2504"/>
            <a:chExt cx="1910" cy="1264"/>
          </a:xfrm>
        </p:grpSpPr>
        <p:pic>
          <p:nvPicPr>
            <p:cNvPr id="6" name="Picture 26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0" y="2516"/>
              <a:ext cx="1886" cy="1239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</p:spPr>
        </p:pic>
        <p:sp>
          <p:nvSpPr>
            <p:cNvPr id="7" name="Rectangle 265"/>
            <p:cNvSpPr>
              <a:spLocks noChangeArrowheads="1"/>
            </p:cNvSpPr>
            <p:nvPr/>
          </p:nvSpPr>
          <p:spPr bwMode="auto">
            <a:xfrm>
              <a:off x="2819" y="2504"/>
              <a:ext cx="1910" cy="1264"/>
            </a:xfrm>
            <a:prstGeom prst="rect">
              <a:avLst/>
            </a:prstGeom>
            <a:noFill/>
            <a:ln w="36513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60413" y="315913"/>
            <a:ext cx="74866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5000"/>
              </a:lnSpc>
            </a:pPr>
            <a:r>
              <a:rPr lang="en-US" sz="4000" dirty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 Dry Cow Therapy, Mastitis and            Milk - Enhancement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787525" y="2276475"/>
            <a:ext cx="581977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lnSpc>
                <a:spcPct val="115000"/>
              </a:lnSpc>
            </a:pPr>
            <a:r>
              <a:rPr lang="en-US" altLang="en-US" sz="2400" b="1" dirty="0" err="1">
                <a:solidFill>
                  <a:srgbClr val="990099"/>
                </a:solidFill>
                <a:latin typeface="Book Antiqua" pitchFamily="18" charset="0"/>
                <a:cs typeface="David" pitchFamily="34" charset="-79"/>
              </a:rPr>
              <a:t>Nissim</a:t>
            </a:r>
            <a:r>
              <a:rPr lang="en-US" altLang="en-US" sz="2400" b="1" dirty="0">
                <a:solidFill>
                  <a:srgbClr val="990099"/>
                </a:solidFill>
                <a:latin typeface="Book Antiqua" pitchFamily="18" charset="0"/>
                <a:cs typeface="David" pitchFamily="34" charset="-79"/>
              </a:rPr>
              <a:t> Silanikove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David" pitchFamily="34" charset="-79"/>
              </a:rPr>
              <a:t>, Agricultural Research Organization, Institute of Animal Science, Israel.</a:t>
            </a: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 rot="-60301">
            <a:off x="8194675" y="5210175"/>
            <a:ext cx="527050" cy="1266825"/>
          </a:xfrm>
          <a:custGeom>
            <a:avLst/>
            <a:gdLst/>
            <a:ahLst/>
            <a:cxnLst>
              <a:cxn ang="0">
                <a:pos x="730" y="66"/>
              </a:cxn>
              <a:cxn ang="0">
                <a:pos x="727" y="105"/>
              </a:cxn>
              <a:cxn ang="0">
                <a:pos x="714" y="136"/>
              </a:cxn>
              <a:cxn ang="0">
                <a:pos x="693" y="159"/>
              </a:cxn>
              <a:cxn ang="0">
                <a:pos x="688" y="242"/>
              </a:cxn>
              <a:cxn ang="0">
                <a:pos x="705" y="352"/>
              </a:cxn>
              <a:cxn ang="0">
                <a:pos x="736" y="457"/>
              </a:cxn>
              <a:cxn ang="0">
                <a:pos x="780" y="552"/>
              </a:cxn>
              <a:cxn ang="0">
                <a:pos x="830" y="644"/>
              </a:cxn>
              <a:cxn ang="0">
                <a:pos x="875" y="745"/>
              </a:cxn>
              <a:cxn ang="0">
                <a:pos x="910" y="860"/>
              </a:cxn>
              <a:cxn ang="0">
                <a:pos x="933" y="978"/>
              </a:cxn>
              <a:cxn ang="0">
                <a:pos x="943" y="1063"/>
              </a:cxn>
              <a:cxn ang="0">
                <a:pos x="954" y="1238"/>
              </a:cxn>
              <a:cxn ang="0">
                <a:pos x="952" y="1644"/>
              </a:cxn>
              <a:cxn ang="0">
                <a:pos x="941" y="1806"/>
              </a:cxn>
              <a:cxn ang="0">
                <a:pos x="925" y="1969"/>
              </a:cxn>
              <a:cxn ang="0">
                <a:pos x="907" y="2114"/>
              </a:cxn>
              <a:cxn ang="0">
                <a:pos x="887" y="2221"/>
              </a:cxn>
              <a:cxn ang="0">
                <a:pos x="843" y="2237"/>
              </a:cxn>
              <a:cxn ang="0">
                <a:pos x="795" y="2250"/>
              </a:cxn>
              <a:cxn ang="0">
                <a:pos x="726" y="2263"/>
              </a:cxn>
              <a:cxn ang="0">
                <a:pos x="613" y="2274"/>
              </a:cxn>
              <a:cxn ang="0">
                <a:pos x="497" y="2277"/>
              </a:cxn>
              <a:cxn ang="0">
                <a:pos x="380" y="2276"/>
              </a:cxn>
              <a:cxn ang="0">
                <a:pos x="262" y="2271"/>
              </a:cxn>
              <a:cxn ang="0">
                <a:pos x="149" y="2261"/>
              </a:cxn>
              <a:cxn ang="0">
                <a:pos x="123" y="2251"/>
              </a:cxn>
              <a:cxn ang="0">
                <a:pos x="97" y="2242"/>
              </a:cxn>
              <a:cxn ang="0">
                <a:pos x="69" y="2228"/>
              </a:cxn>
              <a:cxn ang="0">
                <a:pos x="46" y="2200"/>
              </a:cxn>
              <a:cxn ang="0">
                <a:pos x="28" y="1842"/>
              </a:cxn>
              <a:cxn ang="0">
                <a:pos x="6" y="1482"/>
              </a:cxn>
              <a:cxn ang="0">
                <a:pos x="1" y="1190"/>
              </a:cxn>
              <a:cxn ang="0">
                <a:pos x="13" y="1030"/>
              </a:cxn>
              <a:cxn ang="0">
                <a:pos x="41" y="873"/>
              </a:cxn>
              <a:cxn ang="0">
                <a:pos x="82" y="750"/>
              </a:cxn>
              <a:cxn ang="0">
                <a:pos x="134" y="646"/>
              </a:cxn>
              <a:cxn ang="0">
                <a:pos x="189" y="542"/>
              </a:cxn>
              <a:cxn ang="0">
                <a:pos x="230" y="444"/>
              </a:cxn>
              <a:cxn ang="0">
                <a:pos x="258" y="341"/>
              </a:cxn>
              <a:cxn ang="0">
                <a:pos x="267" y="242"/>
              </a:cxn>
              <a:cxn ang="0">
                <a:pos x="274" y="165"/>
              </a:cxn>
              <a:cxn ang="0">
                <a:pos x="260" y="164"/>
              </a:cxn>
              <a:cxn ang="0">
                <a:pos x="241" y="157"/>
              </a:cxn>
              <a:cxn ang="0">
                <a:pos x="227" y="137"/>
              </a:cxn>
              <a:cxn ang="0">
                <a:pos x="219" y="113"/>
              </a:cxn>
              <a:cxn ang="0">
                <a:pos x="233" y="48"/>
              </a:cxn>
              <a:cxn ang="0">
                <a:pos x="269" y="21"/>
              </a:cxn>
              <a:cxn ang="0">
                <a:pos x="306" y="10"/>
              </a:cxn>
              <a:cxn ang="0">
                <a:pos x="345" y="4"/>
              </a:cxn>
              <a:cxn ang="0">
                <a:pos x="385" y="2"/>
              </a:cxn>
              <a:cxn ang="0">
                <a:pos x="426" y="2"/>
              </a:cxn>
              <a:cxn ang="0">
                <a:pos x="469" y="2"/>
              </a:cxn>
              <a:cxn ang="0">
                <a:pos x="522" y="0"/>
              </a:cxn>
              <a:cxn ang="0">
                <a:pos x="575" y="3"/>
              </a:cxn>
              <a:cxn ang="0">
                <a:pos x="627" y="9"/>
              </a:cxn>
              <a:cxn ang="0">
                <a:pos x="675" y="21"/>
              </a:cxn>
              <a:cxn ang="0">
                <a:pos x="721" y="42"/>
              </a:cxn>
            </a:cxnLst>
            <a:rect l="0" t="0" r="r" b="b"/>
            <a:pathLst>
              <a:path w="958" h="2277">
                <a:moveTo>
                  <a:pt x="721" y="42"/>
                </a:moveTo>
                <a:lnTo>
                  <a:pt x="729" y="52"/>
                </a:lnTo>
                <a:lnTo>
                  <a:pt x="730" y="66"/>
                </a:lnTo>
                <a:lnTo>
                  <a:pt x="729" y="81"/>
                </a:lnTo>
                <a:lnTo>
                  <a:pt x="729" y="95"/>
                </a:lnTo>
                <a:lnTo>
                  <a:pt x="727" y="105"/>
                </a:lnTo>
                <a:lnTo>
                  <a:pt x="723" y="117"/>
                </a:lnTo>
                <a:lnTo>
                  <a:pt x="719" y="126"/>
                </a:lnTo>
                <a:lnTo>
                  <a:pt x="714" y="136"/>
                </a:lnTo>
                <a:lnTo>
                  <a:pt x="708" y="144"/>
                </a:lnTo>
                <a:lnTo>
                  <a:pt x="702" y="152"/>
                </a:lnTo>
                <a:lnTo>
                  <a:pt x="693" y="159"/>
                </a:lnTo>
                <a:lnTo>
                  <a:pt x="684" y="165"/>
                </a:lnTo>
                <a:lnTo>
                  <a:pt x="685" y="204"/>
                </a:lnTo>
                <a:lnTo>
                  <a:pt x="688" y="242"/>
                </a:lnTo>
                <a:lnTo>
                  <a:pt x="692" y="280"/>
                </a:lnTo>
                <a:lnTo>
                  <a:pt x="698" y="316"/>
                </a:lnTo>
                <a:lnTo>
                  <a:pt x="705" y="352"/>
                </a:lnTo>
                <a:lnTo>
                  <a:pt x="713" y="388"/>
                </a:lnTo>
                <a:lnTo>
                  <a:pt x="723" y="423"/>
                </a:lnTo>
                <a:lnTo>
                  <a:pt x="736" y="457"/>
                </a:lnTo>
                <a:lnTo>
                  <a:pt x="750" y="489"/>
                </a:lnTo>
                <a:lnTo>
                  <a:pt x="765" y="521"/>
                </a:lnTo>
                <a:lnTo>
                  <a:pt x="780" y="552"/>
                </a:lnTo>
                <a:lnTo>
                  <a:pt x="797" y="582"/>
                </a:lnTo>
                <a:lnTo>
                  <a:pt x="813" y="613"/>
                </a:lnTo>
                <a:lnTo>
                  <a:pt x="830" y="644"/>
                </a:lnTo>
                <a:lnTo>
                  <a:pt x="845" y="676"/>
                </a:lnTo>
                <a:lnTo>
                  <a:pt x="860" y="708"/>
                </a:lnTo>
                <a:lnTo>
                  <a:pt x="875" y="745"/>
                </a:lnTo>
                <a:lnTo>
                  <a:pt x="888" y="782"/>
                </a:lnTo>
                <a:lnTo>
                  <a:pt x="899" y="820"/>
                </a:lnTo>
                <a:lnTo>
                  <a:pt x="910" y="860"/>
                </a:lnTo>
                <a:lnTo>
                  <a:pt x="919" y="899"/>
                </a:lnTo>
                <a:lnTo>
                  <a:pt x="927" y="938"/>
                </a:lnTo>
                <a:lnTo>
                  <a:pt x="933" y="978"/>
                </a:lnTo>
                <a:lnTo>
                  <a:pt x="938" y="1018"/>
                </a:lnTo>
                <a:lnTo>
                  <a:pt x="941" y="1040"/>
                </a:lnTo>
                <a:lnTo>
                  <a:pt x="943" y="1063"/>
                </a:lnTo>
                <a:lnTo>
                  <a:pt x="944" y="1086"/>
                </a:lnTo>
                <a:lnTo>
                  <a:pt x="946" y="1109"/>
                </a:lnTo>
                <a:lnTo>
                  <a:pt x="954" y="1238"/>
                </a:lnTo>
                <a:lnTo>
                  <a:pt x="958" y="1374"/>
                </a:lnTo>
                <a:lnTo>
                  <a:pt x="957" y="1510"/>
                </a:lnTo>
                <a:lnTo>
                  <a:pt x="952" y="1644"/>
                </a:lnTo>
                <a:lnTo>
                  <a:pt x="950" y="1697"/>
                </a:lnTo>
                <a:lnTo>
                  <a:pt x="945" y="1751"/>
                </a:lnTo>
                <a:lnTo>
                  <a:pt x="941" y="1806"/>
                </a:lnTo>
                <a:lnTo>
                  <a:pt x="936" y="1860"/>
                </a:lnTo>
                <a:lnTo>
                  <a:pt x="930" y="1915"/>
                </a:lnTo>
                <a:lnTo>
                  <a:pt x="925" y="1969"/>
                </a:lnTo>
                <a:lnTo>
                  <a:pt x="918" y="2024"/>
                </a:lnTo>
                <a:lnTo>
                  <a:pt x="912" y="2077"/>
                </a:lnTo>
                <a:lnTo>
                  <a:pt x="907" y="2114"/>
                </a:lnTo>
                <a:lnTo>
                  <a:pt x="903" y="2151"/>
                </a:lnTo>
                <a:lnTo>
                  <a:pt x="896" y="2187"/>
                </a:lnTo>
                <a:lnTo>
                  <a:pt x="887" y="2221"/>
                </a:lnTo>
                <a:lnTo>
                  <a:pt x="873" y="2227"/>
                </a:lnTo>
                <a:lnTo>
                  <a:pt x="858" y="2231"/>
                </a:lnTo>
                <a:lnTo>
                  <a:pt x="843" y="2237"/>
                </a:lnTo>
                <a:lnTo>
                  <a:pt x="827" y="2242"/>
                </a:lnTo>
                <a:lnTo>
                  <a:pt x="811" y="2246"/>
                </a:lnTo>
                <a:lnTo>
                  <a:pt x="795" y="2250"/>
                </a:lnTo>
                <a:lnTo>
                  <a:pt x="779" y="2253"/>
                </a:lnTo>
                <a:lnTo>
                  <a:pt x="762" y="2257"/>
                </a:lnTo>
                <a:lnTo>
                  <a:pt x="726" y="2263"/>
                </a:lnTo>
                <a:lnTo>
                  <a:pt x="689" y="2267"/>
                </a:lnTo>
                <a:lnTo>
                  <a:pt x="651" y="2271"/>
                </a:lnTo>
                <a:lnTo>
                  <a:pt x="613" y="2274"/>
                </a:lnTo>
                <a:lnTo>
                  <a:pt x="574" y="2275"/>
                </a:lnTo>
                <a:lnTo>
                  <a:pt x="536" y="2277"/>
                </a:lnTo>
                <a:lnTo>
                  <a:pt x="497" y="2277"/>
                </a:lnTo>
                <a:lnTo>
                  <a:pt x="458" y="2277"/>
                </a:lnTo>
                <a:lnTo>
                  <a:pt x="419" y="2277"/>
                </a:lnTo>
                <a:lnTo>
                  <a:pt x="380" y="2276"/>
                </a:lnTo>
                <a:lnTo>
                  <a:pt x="341" y="2274"/>
                </a:lnTo>
                <a:lnTo>
                  <a:pt x="302" y="2273"/>
                </a:lnTo>
                <a:lnTo>
                  <a:pt x="262" y="2271"/>
                </a:lnTo>
                <a:lnTo>
                  <a:pt x="224" y="2267"/>
                </a:lnTo>
                <a:lnTo>
                  <a:pt x="187" y="2265"/>
                </a:lnTo>
                <a:lnTo>
                  <a:pt x="149" y="2261"/>
                </a:lnTo>
                <a:lnTo>
                  <a:pt x="141" y="2258"/>
                </a:lnTo>
                <a:lnTo>
                  <a:pt x="133" y="2254"/>
                </a:lnTo>
                <a:lnTo>
                  <a:pt x="123" y="2251"/>
                </a:lnTo>
                <a:lnTo>
                  <a:pt x="115" y="2248"/>
                </a:lnTo>
                <a:lnTo>
                  <a:pt x="106" y="2245"/>
                </a:lnTo>
                <a:lnTo>
                  <a:pt x="97" y="2242"/>
                </a:lnTo>
                <a:lnTo>
                  <a:pt x="88" y="2240"/>
                </a:lnTo>
                <a:lnTo>
                  <a:pt x="79" y="2237"/>
                </a:lnTo>
                <a:lnTo>
                  <a:pt x="69" y="2228"/>
                </a:lnTo>
                <a:lnTo>
                  <a:pt x="59" y="2222"/>
                </a:lnTo>
                <a:lnTo>
                  <a:pt x="50" y="2214"/>
                </a:lnTo>
                <a:lnTo>
                  <a:pt x="46" y="2200"/>
                </a:lnTo>
                <a:lnTo>
                  <a:pt x="42" y="2081"/>
                </a:lnTo>
                <a:lnTo>
                  <a:pt x="36" y="1961"/>
                </a:lnTo>
                <a:lnTo>
                  <a:pt x="28" y="1842"/>
                </a:lnTo>
                <a:lnTo>
                  <a:pt x="20" y="1721"/>
                </a:lnTo>
                <a:lnTo>
                  <a:pt x="13" y="1601"/>
                </a:lnTo>
                <a:lnTo>
                  <a:pt x="6" y="1482"/>
                </a:lnTo>
                <a:lnTo>
                  <a:pt x="1" y="1362"/>
                </a:lnTo>
                <a:lnTo>
                  <a:pt x="0" y="1242"/>
                </a:lnTo>
                <a:lnTo>
                  <a:pt x="1" y="1190"/>
                </a:lnTo>
                <a:lnTo>
                  <a:pt x="4" y="1137"/>
                </a:lnTo>
                <a:lnTo>
                  <a:pt x="7" y="1083"/>
                </a:lnTo>
                <a:lnTo>
                  <a:pt x="13" y="1030"/>
                </a:lnTo>
                <a:lnTo>
                  <a:pt x="20" y="977"/>
                </a:lnTo>
                <a:lnTo>
                  <a:pt x="29" y="924"/>
                </a:lnTo>
                <a:lnTo>
                  <a:pt x="41" y="873"/>
                </a:lnTo>
                <a:lnTo>
                  <a:pt x="54" y="823"/>
                </a:lnTo>
                <a:lnTo>
                  <a:pt x="67" y="786"/>
                </a:lnTo>
                <a:lnTo>
                  <a:pt x="82" y="750"/>
                </a:lnTo>
                <a:lnTo>
                  <a:pt x="98" y="715"/>
                </a:lnTo>
                <a:lnTo>
                  <a:pt x="115" y="680"/>
                </a:lnTo>
                <a:lnTo>
                  <a:pt x="134" y="646"/>
                </a:lnTo>
                <a:lnTo>
                  <a:pt x="153" y="611"/>
                </a:lnTo>
                <a:lnTo>
                  <a:pt x="172" y="577"/>
                </a:lnTo>
                <a:lnTo>
                  <a:pt x="189" y="542"/>
                </a:lnTo>
                <a:lnTo>
                  <a:pt x="204" y="510"/>
                </a:lnTo>
                <a:lnTo>
                  <a:pt x="219" y="478"/>
                </a:lnTo>
                <a:lnTo>
                  <a:pt x="230" y="444"/>
                </a:lnTo>
                <a:lnTo>
                  <a:pt x="242" y="411"/>
                </a:lnTo>
                <a:lnTo>
                  <a:pt x="251" y="377"/>
                </a:lnTo>
                <a:lnTo>
                  <a:pt x="258" y="341"/>
                </a:lnTo>
                <a:lnTo>
                  <a:pt x="262" y="305"/>
                </a:lnTo>
                <a:lnTo>
                  <a:pt x="265" y="268"/>
                </a:lnTo>
                <a:lnTo>
                  <a:pt x="267" y="242"/>
                </a:lnTo>
                <a:lnTo>
                  <a:pt x="269" y="217"/>
                </a:lnTo>
                <a:lnTo>
                  <a:pt x="272" y="190"/>
                </a:lnTo>
                <a:lnTo>
                  <a:pt x="274" y="165"/>
                </a:lnTo>
                <a:lnTo>
                  <a:pt x="269" y="163"/>
                </a:lnTo>
                <a:lnTo>
                  <a:pt x="265" y="164"/>
                </a:lnTo>
                <a:lnTo>
                  <a:pt x="260" y="164"/>
                </a:lnTo>
                <a:lnTo>
                  <a:pt x="256" y="163"/>
                </a:lnTo>
                <a:lnTo>
                  <a:pt x="247" y="160"/>
                </a:lnTo>
                <a:lnTo>
                  <a:pt x="241" y="157"/>
                </a:lnTo>
                <a:lnTo>
                  <a:pt x="236" y="151"/>
                </a:lnTo>
                <a:lnTo>
                  <a:pt x="231" y="144"/>
                </a:lnTo>
                <a:lnTo>
                  <a:pt x="227" y="137"/>
                </a:lnTo>
                <a:lnTo>
                  <a:pt x="224" y="129"/>
                </a:lnTo>
                <a:lnTo>
                  <a:pt x="221" y="121"/>
                </a:lnTo>
                <a:lnTo>
                  <a:pt x="219" y="113"/>
                </a:lnTo>
                <a:lnTo>
                  <a:pt x="222" y="90"/>
                </a:lnTo>
                <a:lnTo>
                  <a:pt x="226" y="68"/>
                </a:lnTo>
                <a:lnTo>
                  <a:pt x="233" y="48"/>
                </a:lnTo>
                <a:lnTo>
                  <a:pt x="247" y="33"/>
                </a:lnTo>
                <a:lnTo>
                  <a:pt x="258" y="27"/>
                </a:lnTo>
                <a:lnTo>
                  <a:pt x="269" y="21"/>
                </a:lnTo>
                <a:lnTo>
                  <a:pt x="281" y="17"/>
                </a:lnTo>
                <a:lnTo>
                  <a:pt x="293" y="13"/>
                </a:lnTo>
                <a:lnTo>
                  <a:pt x="306" y="10"/>
                </a:lnTo>
                <a:lnTo>
                  <a:pt x="319" y="7"/>
                </a:lnTo>
                <a:lnTo>
                  <a:pt x="331" y="5"/>
                </a:lnTo>
                <a:lnTo>
                  <a:pt x="345" y="4"/>
                </a:lnTo>
                <a:lnTo>
                  <a:pt x="358" y="3"/>
                </a:lnTo>
                <a:lnTo>
                  <a:pt x="372" y="3"/>
                </a:lnTo>
                <a:lnTo>
                  <a:pt x="385" y="2"/>
                </a:lnTo>
                <a:lnTo>
                  <a:pt x="398" y="2"/>
                </a:lnTo>
                <a:lnTo>
                  <a:pt x="412" y="2"/>
                </a:lnTo>
                <a:lnTo>
                  <a:pt x="426" y="2"/>
                </a:lnTo>
                <a:lnTo>
                  <a:pt x="438" y="2"/>
                </a:lnTo>
                <a:lnTo>
                  <a:pt x="452" y="2"/>
                </a:lnTo>
                <a:lnTo>
                  <a:pt x="469" y="2"/>
                </a:lnTo>
                <a:lnTo>
                  <a:pt x="488" y="0"/>
                </a:lnTo>
                <a:lnTo>
                  <a:pt x="505" y="0"/>
                </a:lnTo>
                <a:lnTo>
                  <a:pt x="522" y="0"/>
                </a:lnTo>
                <a:lnTo>
                  <a:pt x="541" y="0"/>
                </a:lnTo>
                <a:lnTo>
                  <a:pt x="558" y="2"/>
                </a:lnTo>
                <a:lnTo>
                  <a:pt x="575" y="3"/>
                </a:lnTo>
                <a:lnTo>
                  <a:pt x="592" y="4"/>
                </a:lnTo>
                <a:lnTo>
                  <a:pt x="610" y="6"/>
                </a:lnTo>
                <a:lnTo>
                  <a:pt x="627" y="9"/>
                </a:lnTo>
                <a:lnTo>
                  <a:pt x="643" y="12"/>
                </a:lnTo>
                <a:lnTo>
                  <a:pt x="660" y="17"/>
                </a:lnTo>
                <a:lnTo>
                  <a:pt x="675" y="21"/>
                </a:lnTo>
                <a:lnTo>
                  <a:pt x="691" y="27"/>
                </a:lnTo>
                <a:lnTo>
                  <a:pt x="706" y="34"/>
                </a:lnTo>
                <a:lnTo>
                  <a:pt x="721" y="42"/>
                </a:lnTo>
                <a:close/>
              </a:path>
            </a:pathLst>
          </a:custGeom>
          <a:solidFill>
            <a:srgbClr val="000099">
              <a:alpha val="35001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" name="Freeform 10"/>
          <p:cNvSpPr>
            <a:spLocks/>
          </p:cNvSpPr>
          <p:nvPr/>
        </p:nvSpPr>
        <p:spPr bwMode="auto">
          <a:xfrm rot="-60301">
            <a:off x="7832725" y="5721350"/>
            <a:ext cx="312738" cy="752475"/>
          </a:xfrm>
          <a:custGeom>
            <a:avLst/>
            <a:gdLst/>
            <a:ahLst/>
            <a:cxnLst>
              <a:cxn ang="0">
                <a:pos x="730" y="66"/>
              </a:cxn>
              <a:cxn ang="0">
                <a:pos x="727" y="105"/>
              </a:cxn>
              <a:cxn ang="0">
                <a:pos x="714" y="136"/>
              </a:cxn>
              <a:cxn ang="0">
                <a:pos x="693" y="159"/>
              </a:cxn>
              <a:cxn ang="0">
                <a:pos x="688" y="242"/>
              </a:cxn>
              <a:cxn ang="0">
                <a:pos x="705" y="352"/>
              </a:cxn>
              <a:cxn ang="0">
                <a:pos x="736" y="457"/>
              </a:cxn>
              <a:cxn ang="0">
                <a:pos x="780" y="552"/>
              </a:cxn>
              <a:cxn ang="0">
                <a:pos x="830" y="644"/>
              </a:cxn>
              <a:cxn ang="0">
                <a:pos x="875" y="745"/>
              </a:cxn>
              <a:cxn ang="0">
                <a:pos x="910" y="860"/>
              </a:cxn>
              <a:cxn ang="0">
                <a:pos x="933" y="978"/>
              </a:cxn>
              <a:cxn ang="0">
                <a:pos x="943" y="1063"/>
              </a:cxn>
              <a:cxn ang="0">
                <a:pos x="954" y="1238"/>
              </a:cxn>
              <a:cxn ang="0">
                <a:pos x="952" y="1644"/>
              </a:cxn>
              <a:cxn ang="0">
                <a:pos x="941" y="1806"/>
              </a:cxn>
              <a:cxn ang="0">
                <a:pos x="925" y="1969"/>
              </a:cxn>
              <a:cxn ang="0">
                <a:pos x="907" y="2114"/>
              </a:cxn>
              <a:cxn ang="0">
                <a:pos x="887" y="2221"/>
              </a:cxn>
              <a:cxn ang="0">
                <a:pos x="843" y="2237"/>
              </a:cxn>
              <a:cxn ang="0">
                <a:pos x="795" y="2250"/>
              </a:cxn>
              <a:cxn ang="0">
                <a:pos x="726" y="2263"/>
              </a:cxn>
              <a:cxn ang="0">
                <a:pos x="613" y="2274"/>
              </a:cxn>
              <a:cxn ang="0">
                <a:pos x="497" y="2277"/>
              </a:cxn>
              <a:cxn ang="0">
                <a:pos x="380" y="2276"/>
              </a:cxn>
              <a:cxn ang="0">
                <a:pos x="262" y="2271"/>
              </a:cxn>
              <a:cxn ang="0">
                <a:pos x="149" y="2261"/>
              </a:cxn>
              <a:cxn ang="0">
                <a:pos x="123" y="2251"/>
              </a:cxn>
              <a:cxn ang="0">
                <a:pos x="97" y="2242"/>
              </a:cxn>
              <a:cxn ang="0">
                <a:pos x="69" y="2228"/>
              </a:cxn>
              <a:cxn ang="0">
                <a:pos x="46" y="2200"/>
              </a:cxn>
              <a:cxn ang="0">
                <a:pos x="28" y="1842"/>
              </a:cxn>
              <a:cxn ang="0">
                <a:pos x="6" y="1482"/>
              </a:cxn>
              <a:cxn ang="0">
                <a:pos x="1" y="1190"/>
              </a:cxn>
              <a:cxn ang="0">
                <a:pos x="13" y="1030"/>
              </a:cxn>
              <a:cxn ang="0">
                <a:pos x="41" y="873"/>
              </a:cxn>
              <a:cxn ang="0">
                <a:pos x="82" y="750"/>
              </a:cxn>
              <a:cxn ang="0">
                <a:pos x="134" y="646"/>
              </a:cxn>
              <a:cxn ang="0">
                <a:pos x="189" y="542"/>
              </a:cxn>
              <a:cxn ang="0">
                <a:pos x="230" y="444"/>
              </a:cxn>
              <a:cxn ang="0">
                <a:pos x="258" y="341"/>
              </a:cxn>
              <a:cxn ang="0">
                <a:pos x="267" y="242"/>
              </a:cxn>
              <a:cxn ang="0">
                <a:pos x="274" y="165"/>
              </a:cxn>
              <a:cxn ang="0">
                <a:pos x="260" y="164"/>
              </a:cxn>
              <a:cxn ang="0">
                <a:pos x="241" y="157"/>
              </a:cxn>
              <a:cxn ang="0">
                <a:pos x="227" y="137"/>
              </a:cxn>
              <a:cxn ang="0">
                <a:pos x="219" y="113"/>
              </a:cxn>
              <a:cxn ang="0">
                <a:pos x="233" y="48"/>
              </a:cxn>
              <a:cxn ang="0">
                <a:pos x="269" y="21"/>
              </a:cxn>
              <a:cxn ang="0">
                <a:pos x="306" y="10"/>
              </a:cxn>
              <a:cxn ang="0">
                <a:pos x="345" y="4"/>
              </a:cxn>
              <a:cxn ang="0">
                <a:pos x="385" y="2"/>
              </a:cxn>
              <a:cxn ang="0">
                <a:pos x="426" y="2"/>
              </a:cxn>
              <a:cxn ang="0">
                <a:pos x="469" y="2"/>
              </a:cxn>
              <a:cxn ang="0">
                <a:pos x="522" y="0"/>
              </a:cxn>
              <a:cxn ang="0">
                <a:pos x="575" y="3"/>
              </a:cxn>
              <a:cxn ang="0">
                <a:pos x="627" y="9"/>
              </a:cxn>
              <a:cxn ang="0">
                <a:pos x="675" y="21"/>
              </a:cxn>
              <a:cxn ang="0">
                <a:pos x="721" y="42"/>
              </a:cxn>
            </a:cxnLst>
            <a:rect l="0" t="0" r="r" b="b"/>
            <a:pathLst>
              <a:path w="958" h="2277">
                <a:moveTo>
                  <a:pt x="721" y="42"/>
                </a:moveTo>
                <a:lnTo>
                  <a:pt x="729" y="52"/>
                </a:lnTo>
                <a:lnTo>
                  <a:pt x="730" y="66"/>
                </a:lnTo>
                <a:lnTo>
                  <a:pt x="729" y="81"/>
                </a:lnTo>
                <a:lnTo>
                  <a:pt x="729" y="95"/>
                </a:lnTo>
                <a:lnTo>
                  <a:pt x="727" y="105"/>
                </a:lnTo>
                <a:lnTo>
                  <a:pt x="723" y="117"/>
                </a:lnTo>
                <a:lnTo>
                  <a:pt x="719" y="126"/>
                </a:lnTo>
                <a:lnTo>
                  <a:pt x="714" y="136"/>
                </a:lnTo>
                <a:lnTo>
                  <a:pt x="708" y="144"/>
                </a:lnTo>
                <a:lnTo>
                  <a:pt x="702" y="152"/>
                </a:lnTo>
                <a:lnTo>
                  <a:pt x="693" y="159"/>
                </a:lnTo>
                <a:lnTo>
                  <a:pt x="684" y="165"/>
                </a:lnTo>
                <a:lnTo>
                  <a:pt x="685" y="204"/>
                </a:lnTo>
                <a:lnTo>
                  <a:pt x="688" y="242"/>
                </a:lnTo>
                <a:lnTo>
                  <a:pt x="692" y="280"/>
                </a:lnTo>
                <a:lnTo>
                  <a:pt x="698" y="316"/>
                </a:lnTo>
                <a:lnTo>
                  <a:pt x="705" y="352"/>
                </a:lnTo>
                <a:lnTo>
                  <a:pt x="713" y="388"/>
                </a:lnTo>
                <a:lnTo>
                  <a:pt x="723" y="423"/>
                </a:lnTo>
                <a:lnTo>
                  <a:pt x="736" y="457"/>
                </a:lnTo>
                <a:lnTo>
                  <a:pt x="750" y="489"/>
                </a:lnTo>
                <a:lnTo>
                  <a:pt x="765" y="521"/>
                </a:lnTo>
                <a:lnTo>
                  <a:pt x="780" y="552"/>
                </a:lnTo>
                <a:lnTo>
                  <a:pt x="797" y="582"/>
                </a:lnTo>
                <a:lnTo>
                  <a:pt x="813" y="613"/>
                </a:lnTo>
                <a:lnTo>
                  <a:pt x="830" y="644"/>
                </a:lnTo>
                <a:lnTo>
                  <a:pt x="845" y="676"/>
                </a:lnTo>
                <a:lnTo>
                  <a:pt x="860" y="708"/>
                </a:lnTo>
                <a:lnTo>
                  <a:pt x="875" y="745"/>
                </a:lnTo>
                <a:lnTo>
                  <a:pt x="888" y="782"/>
                </a:lnTo>
                <a:lnTo>
                  <a:pt x="899" y="820"/>
                </a:lnTo>
                <a:lnTo>
                  <a:pt x="910" y="860"/>
                </a:lnTo>
                <a:lnTo>
                  <a:pt x="919" y="899"/>
                </a:lnTo>
                <a:lnTo>
                  <a:pt x="927" y="938"/>
                </a:lnTo>
                <a:lnTo>
                  <a:pt x="933" y="978"/>
                </a:lnTo>
                <a:lnTo>
                  <a:pt x="938" y="1018"/>
                </a:lnTo>
                <a:lnTo>
                  <a:pt x="941" y="1040"/>
                </a:lnTo>
                <a:lnTo>
                  <a:pt x="943" y="1063"/>
                </a:lnTo>
                <a:lnTo>
                  <a:pt x="944" y="1086"/>
                </a:lnTo>
                <a:lnTo>
                  <a:pt x="946" y="1109"/>
                </a:lnTo>
                <a:lnTo>
                  <a:pt x="954" y="1238"/>
                </a:lnTo>
                <a:lnTo>
                  <a:pt x="958" y="1374"/>
                </a:lnTo>
                <a:lnTo>
                  <a:pt x="957" y="1510"/>
                </a:lnTo>
                <a:lnTo>
                  <a:pt x="952" y="1644"/>
                </a:lnTo>
                <a:lnTo>
                  <a:pt x="950" y="1697"/>
                </a:lnTo>
                <a:lnTo>
                  <a:pt x="945" y="1751"/>
                </a:lnTo>
                <a:lnTo>
                  <a:pt x="941" y="1806"/>
                </a:lnTo>
                <a:lnTo>
                  <a:pt x="936" y="1860"/>
                </a:lnTo>
                <a:lnTo>
                  <a:pt x="930" y="1915"/>
                </a:lnTo>
                <a:lnTo>
                  <a:pt x="925" y="1969"/>
                </a:lnTo>
                <a:lnTo>
                  <a:pt x="918" y="2024"/>
                </a:lnTo>
                <a:lnTo>
                  <a:pt x="912" y="2077"/>
                </a:lnTo>
                <a:lnTo>
                  <a:pt x="907" y="2114"/>
                </a:lnTo>
                <a:lnTo>
                  <a:pt x="903" y="2151"/>
                </a:lnTo>
                <a:lnTo>
                  <a:pt x="896" y="2187"/>
                </a:lnTo>
                <a:lnTo>
                  <a:pt x="887" y="2221"/>
                </a:lnTo>
                <a:lnTo>
                  <a:pt x="873" y="2227"/>
                </a:lnTo>
                <a:lnTo>
                  <a:pt x="858" y="2231"/>
                </a:lnTo>
                <a:lnTo>
                  <a:pt x="843" y="2237"/>
                </a:lnTo>
                <a:lnTo>
                  <a:pt x="827" y="2242"/>
                </a:lnTo>
                <a:lnTo>
                  <a:pt x="811" y="2246"/>
                </a:lnTo>
                <a:lnTo>
                  <a:pt x="795" y="2250"/>
                </a:lnTo>
                <a:lnTo>
                  <a:pt x="779" y="2253"/>
                </a:lnTo>
                <a:lnTo>
                  <a:pt x="762" y="2257"/>
                </a:lnTo>
                <a:lnTo>
                  <a:pt x="726" y="2263"/>
                </a:lnTo>
                <a:lnTo>
                  <a:pt x="689" y="2267"/>
                </a:lnTo>
                <a:lnTo>
                  <a:pt x="651" y="2271"/>
                </a:lnTo>
                <a:lnTo>
                  <a:pt x="613" y="2274"/>
                </a:lnTo>
                <a:lnTo>
                  <a:pt x="574" y="2275"/>
                </a:lnTo>
                <a:lnTo>
                  <a:pt x="536" y="2277"/>
                </a:lnTo>
                <a:lnTo>
                  <a:pt x="497" y="2277"/>
                </a:lnTo>
                <a:lnTo>
                  <a:pt x="458" y="2277"/>
                </a:lnTo>
                <a:lnTo>
                  <a:pt x="419" y="2277"/>
                </a:lnTo>
                <a:lnTo>
                  <a:pt x="380" y="2276"/>
                </a:lnTo>
                <a:lnTo>
                  <a:pt x="341" y="2274"/>
                </a:lnTo>
                <a:lnTo>
                  <a:pt x="302" y="2273"/>
                </a:lnTo>
                <a:lnTo>
                  <a:pt x="262" y="2271"/>
                </a:lnTo>
                <a:lnTo>
                  <a:pt x="224" y="2267"/>
                </a:lnTo>
                <a:lnTo>
                  <a:pt x="187" y="2265"/>
                </a:lnTo>
                <a:lnTo>
                  <a:pt x="149" y="2261"/>
                </a:lnTo>
                <a:lnTo>
                  <a:pt x="141" y="2258"/>
                </a:lnTo>
                <a:lnTo>
                  <a:pt x="133" y="2254"/>
                </a:lnTo>
                <a:lnTo>
                  <a:pt x="123" y="2251"/>
                </a:lnTo>
                <a:lnTo>
                  <a:pt x="115" y="2248"/>
                </a:lnTo>
                <a:lnTo>
                  <a:pt x="106" y="2245"/>
                </a:lnTo>
                <a:lnTo>
                  <a:pt x="97" y="2242"/>
                </a:lnTo>
                <a:lnTo>
                  <a:pt x="88" y="2240"/>
                </a:lnTo>
                <a:lnTo>
                  <a:pt x="79" y="2237"/>
                </a:lnTo>
                <a:lnTo>
                  <a:pt x="69" y="2228"/>
                </a:lnTo>
                <a:lnTo>
                  <a:pt x="59" y="2222"/>
                </a:lnTo>
                <a:lnTo>
                  <a:pt x="50" y="2214"/>
                </a:lnTo>
                <a:lnTo>
                  <a:pt x="46" y="2200"/>
                </a:lnTo>
                <a:lnTo>
                  <a:pt x="42" y="2081"/>
                </a:lnTo>
                <a:lnTo>
                  <a:pt x="36" y="1961"/>
                </a:lnTo>
                <a:lnTo>
                  <a:pt x="28" y="1842"/>
                </a:lnTo>
                <a:lnTo>
                  <a:pt x="20" y="1721"/>
                </a:lnTo>
                <a:lnTo>
                  <a:pt x="13" y="1601"/>
                </a:lnTo>
                <a:lnTo>
                  <a:pt x="6" y="1482"/>
                </a:lnTo>
                <a:lnTo>
                  <a:pt x="1" y="1362"/>
                </a:lnTo>
                <a:lnTo>
                  <a:pt x="0" y="1242"/>
                </a:lnTo>
                <a:lnTo>
                  <a:pt x="1" y="1190"/>
                </a:lnTo>
                <a:lnTo>
                  <a:pt x="4" y="1137"/>
                </a:lnTo>
                <a:lnTo>
                  <a:pt x="7" y="1083"/>
                </a:lnTo>
                <a:lnTo>
                  <a:pt x="13" y="1030"/>
                </a:lnTo>
                <a:lnTo>
                  <a:pt x="20" y="977"/>
                </a:lnTo>
                <a:lnTo>
                  <a:pt x="29" y="924"/>
                </a:lnTo>
                <a:lnTo>
                  <a:pt x="41" y="873"/>
                </a:lnTo>
                <a:lnTo>
                  <a:pt x="54" y="823"/>
                </a:lnTo>
                <a:lnTo>
                  <a:pt x="67" y="786"/>
                </a:lnTo>
                <a:lnTo>
                  <a:pt x="82" y="750"/>
                </a:lnTo>
                <a:lnTo>
                  <a:pt x="98" y="715"/>
                </a:lnTo>
                <a:lnTo>
                  <a:pt x="115" y="680"/>
                </a:lnTo>
                <a:lnTo>
                  <a:pt x="134" y="646"/>
                </a:lnTo>
                <a:lnTo>
                  <a:pt x="153" y="611"/>
                </a:lnTo>
                <a:lnTo>
                  <a:pt x="172" y="577"/>
                </a:lnTo>
                <a:lnTo>
                  <a:pt x="189" y="542"/>
                </a:lnTo>
                <a:lnTo>
                  <a:pt x="204" y="510"/>
                </a:lnTo>
                <a:lnTo>
                  <a:pt x="219" y="478"/>
                </a:lnTo>
                <a:lnTo>
                  <a:pt x="230" y="444"/>
                </a:lnTo>
                <a:lnTo>
                  <a:pt x="242" y="411"/>
                </a:lnTo>
                <a:lnTo>
                  <a:pt x="251" y="377"/>
                </a:lnTo>
                <a:lnTo>
                  <a:pt x="258" y="341"/>
                </a:lnTo>
                <a:lnTo>
                  <a:pt x="262" y="305"/>
                </a:lnTo>
                <a:lnTo>
                  <a:pt x="265" y="268"/>
                </a:lnTo>
                <a:lnTo>
                  <a:pt x="267" y="242"/>
                </a:lnTo>
                <a:lnTo>
                  <a:pt x="269" y="217"/>
                </a:lnTo>
                <a:lnTo>
                  <a:pt x="272" y="190"/>
                </a:lnTo>
                <a:lnTo>
                  <a:pt x="274" y="165"/>
                </a:lnTo>
                <a:lnTo>
                  <a:pt x="269" y="163"/>
                </a:lnTo>
                <a:lnTo>
                  <a:pt x="265" y="164"/>
                </a:lnTo>
                <a:lnTo>
                  <a:pt x="260" y="164"/>
                </a:lnTo>
                <a:lnTo>
                  <a:pt x="256" y="163"/>
                </a:lnTo>
                <a:lnTo>
                  <a:pt x="247" y="160"/>
                </a:lnTo>
                <a:lnTo>
                  <a:pt x="241" y="157"/>
                </a:lnTo>
                <a:lnTo>
                  <a:pt x="236" y="151"/>
                </a:lnTo>
                <a:lnTo>
                  <a:pt x="231" y="144"/>
                </a:lnTo>
                <a:lnTo>
                  <a:pt x="227" y="137"/>
                </a:lnTo>
                <a:lnTo>
                  <a:pt x="224" y="129"/>
                </a:lnTo>
                <a:lnTo>
                  <a:pt x="221" y="121"/>
                </a:lnTo>
                <a:lnTo>
                  <a:pt x="219" y="113"/>
                </a:lnTo>
                <a:lnTo>
                  <a:pt x="222" y="90"/>
                </a:lnTo>
                <a:lnTo>
                  <a:pt x="226" y="68"/>
                </a:lnTo>
                <a:lnTo>
                  <a:pt x="233" y="48"/>
                </a:lnTo>
                <a:lnTo>
                  <a:pt x="247" y="33"/>
                </a:lnTo>
                <a:lnTo>
                  <a:pt x="258" y="27"/>
                </a:lnTo>
                <a:lnTo>
                  <a:pt x="269" y="21"/>
                </a:lnTo>
                <a:lnTo>
                  <a:pt x="281" y="17"/>
                </a:lnTo>
                <a:lnTo>
                  <a:pt x="293" y="13"/>
                </a:lnTo>
                <a:lnTo>
                  <a:pt x="306" y="10"/>
                </a:lnTo>
                <a:lnTo>
                  <a:pt x="319" y="7"/>
                </a:lnTo>
                <a:lnTo>
                  <a:pt x="331" y="5"/>
                </a:lnTo>
                <a:lnTo>
                  <a:pt x="345" y="4"/>
                </a:lnTo>
                <a:lnTo>
                  <a:pt x="358" y="3"/>
                </a:lnTo>
                <a:lnTo>
                  <a:pt x="372" y="3"/>
                </a:lnTo>
                <a:lnTo>
                  <a:pt x="385" y="2"/>
                </a:lnTo>
                <a:lnTo>
                  <a:pt x="398" y="2"/>
                </a:lnTo>
                <a:lnTo>
                  <a:pt x="412" y="2"/>
                </a:lnTo>
                <a:lnTo>
                  <a:pt x="426" y="2"/>
                </a:lnTo>
                <a:lnTo>
                  <a:pt x="438" y="2"/>
                </a:lnTo>
                <a:lnTo>
                  <a:pt x="452" y="2"/>
                </a:lnTo>
                <a:lnTo>
                  <a:pt x="469" y="2"/>
                </a:lnTo>
                <a:lnTo>
                  <a:pt x="488" y="0"/>
                </a:lnTo>
                <a:lnTo>
                  <a:pt x="505" y="0"/>
                </a:lnTo>
                <a:lnTo>
                  <a:pt x="522" y="0"/>
                </a:lnTo>
                <a:lnTo>
                  <a:pt x="541" y="0"/>
                </a:lnTo>
                <a:lnTo>
                  <a:pt x="558" y="2"/>
                </a:lnTo>
                <a:lnTo>
                  <a:pt x="575" y="3"/>
                </a:lnTo>
                <a:lnTo>
                  <a:pt x="592" y="4"/>
                </a:lnTo>
                <a:lnTo>
                  <a:pt x="610" y="6"/>
                </a:lnTo>
                <a:lnTo>
                  <a:pt x="627" y="9"/>
                </a:lnTo>
                <a:lnTo>
                  <a:pt x="643" y="12"/>
                </a:lnTo>
                <a:lnTo>
                  <a:pt x="660" y="17"/>
                </a:lnTo>
                <a:lnTo>
                  <a:pt x="675" y="21"/>
                </a:lnTo>
                <a:lnTo>
                  <a:pt x="691" y="27"/>
                </a:lnTo>
                <a:lnTo>
                  <a:pt x="706" y="34"/>
                </a:lnTo>
                <a:lnTo>
                  <a:pt x="721" y="42"/>
                </a:lnTo>
                <a:close/>
              </a:path>
            </a:pathLst>
          </a:custGeom>
          <a:solidFill>
            <a:srgbClr val="000099">
              <a:alpha val="22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 rot="-60301">
            <a:off x="7556500" y="5946775"/>
            <a:ext cx="219075" cy="528638"/>
          </a:xfrm>
          <a:custGeom>
            <a:avLst/>
            <a:gdLst/>
            <a:ahLst/>
            <a:cxnLst>
              <a:cxn ang="0">
                <a:pos x="730" y="66"/>
              </a:cxn>
              <a:cxn ang="0">
                <a:pos x="727" y="105"/>
              </a:cxn>
              <a:cxn ang="0">
                <a:pos x="714" y="136"/>
              </a:cxn>
              <a:cxn ang="0">
                <a:pos x="693" y="159"/>
              </a:cxn>
              <a:cxn ang="0">
                <a:pos x="688" y="242"/>
              </a:cxn>
              <a:cxn ang="0">
                <a:pos x="705" y="352"/>
              </a:cxn>
              <a:cxn ang="0">
                <a:pos x="736" y="457"/>
              </a:cxn>
              <a:cxn ang="0">
                <a:pos x="780" y="552"/>
              </a:cxn>
              <a:cxn ang="0">
                <a:pos x="830" y="644"/>
              </a:cxn>
              <a:cxn ang="0">
                <a:pos x="875" y="745"/>
              </a:cxn>
              <a:cxn ang="0">
                <a:pos x="910" y="860"/>
              </a:cxn>
              <a:cxn ang="0">
                <a:pos x="933" y="978"/>
              </a:cxn>
              <a:cxn ang="0">
                <a:pos x="943" y="1063"/>
              </a:cxn>
              <a:cxn ang="0">
                <a:pos x="954" y="1238"/>
              </a:cxn>
              <a:cxn ang="0">
                <a:pos x="952" y="1644"/>
              </a:cxn>
              <a:cxn ang="0">
                <a:pos x="941" y="1806"/>
              </a:cxn>
              <a:cxn ang="0">
                <a:pos x="925" y="1969"/>
              </a:cxn>
              <a:cxn ang="0">
                <a:pos x="907" y="2114"/>
              </a:cxn>
              <a:cxn ang="0">
                <a:pos x="887" y="2221"/>
              </a:cxn>
              <a:cxn ang="0">
                <a:pos x="843" y="2237"/>
              </a:cxn>
              <a:cxn ang="0">
                <a:pos x="795" y="2250"/>
              </a:cxn>
              <a:cxn ang="0">
                <a:pos x="726" y="2263"/>
              </a:cxn>
              <a:cxn ang="0">
                <a:pos x="613" y="2274"/>
              </a:cxn>
              <a:cxn ang="0">
                <a:pos x="497" y="2277"/>
              </a:cxn>
              <a:cxn ang="0">
                <a:pos x="380" y="2276"/>
              </a:cxn>
              <a:cxn ang="0">
                <a:pos x="262" y="2271"/>
              </a:cxn>
              <a:cxn ang="0">
                <a:pos x="149" y="2261"/>
              </a:cxn>
              <a:cxn ang="0">
                <a:pos x="123" y="2251"/>
              </a:cxn>
              <a:cxn ang="0">
                <a:pos x="97" y="2242"/>
              </a:cxn>
              <a:cxn ang="0">
                <a:pos x="69" y="2228"/>
              </a:cxn>
              <a:cxn ang="0">
                <a:pos x="46" y="2200"/>
              </a:cxn>
              <a:cxn ang="0">
                <a:pos x="28" y="1842"/>
              </a:cxn>
              <a:cxn ang="0">
                <a:pos x="6" y="1482"/>
              </a:cxn>
              <a:cxn ang="0">
                <a:pos x="1" y="1190"/>
              </a:cxn>
              <a:cxn ang="0">
                <a:pos x="13" y="1030"/>
              </a:cxn>
              <a:cxn ang="0">
                <a:pos x="41" y="873"/>
              </a:cxn>
              <a:cxn ang="0">
                <a:pos x="82" y="750"/>
              </a:cxn>
              <a:cxn ang="0">
                <a:pos x="134" y="646"/>
              </a:cxn>
              <a:cxn ang="0">
                <a:pos x="189" y="542"/>
              </a:cxn>
              <a:cxn ang="0">
                <a:pos x="230" y="444"/>
              </a:cxn>
              <a:cxn ang="0">
                <a:pos x="258" y="341"/>
              </a:cxn>
              <a:cxn ang="0">
                <a:pos x="267" y="242"/>
              </a:cxn>
              <a:cxn ang="0">
                <a:pos x="274" y="165"/>
              </a:cxn>
              <a:cxn ang="0">
                <a:pos x="260" y="164"/>
              </a:cxn>
              <a:cxn ang="0">
                <a:pos x="241" y="157"/>
              </a:cxn>
              <a:cxn ang="0">
                <a:pos x="227" y="137"/>
              </a:cxn>
              <a:cxn ang="0">
                <a:pos x="219" y="113"/>
              </a:cxn>
              <a:cxn ang="0">
                <a:pos x="233" y="48"/>
              </a:cxn>
              <a:cxn ang="0">
                <a:pos x="269" y="21"/>
              </a:cxn>
              <a:cxn ang="0">
                <a:pos x="306" y="10"/>
              </a:cxn>
              <a:cxn ang="0">
                <a:pos x="345" y="4"/>
              </a:cxn>
              <a:cxn ang="0">
                <a:pos x="385" y="2"/>
              </a:cxn>
              <a:cxn ang="0">
                <a:pos x="426" y="2"/>
              </a:cxn>
              <a:cxn ang="0">
                <a:pos x="469" y="2"/>
              </a:cxn>
              <a:cxn ang="0">
                <a:pos x="522" y="0"/>
              </a:cxn>
              <a:cxn ang="0">
                <a:pos x="575" y="3"/>
              </a:cxn>
              <a:cxn ang="0">
                <a:pos x="627" y="9"/>
              </a:cxn>
              <a:cxn ang="0">
                <a:pos x="675" y="21"/>
              </a:cxn>
              <a:cxn ang="0">
                <a:pos x="721" y="42"/>
              </a:cxn>
            </a:cxnLst>
            <a:rect l="0" t="0" r="r" b="b"/>
            <a:pathLst>
              <a:path w="958" h="2277">
                <a:moveTo>
                  <a:pt x="721" y="42"/>
                </a:moveTo>
                <a:lnTo>
                  <a:pt x="729" y="52"/>
                </a:lnTo>
                <a:lnTo>
                  <a:pt x="730" y="66"/>
                </a:lnTo>
                <a:lnTo>
                  <a:pt x="729" y="81"/>
                </a:lnTo>
                <a:lnTo>
                  <a:pt x="729" y="95"/>
                </a:lnTo>
                <a:lnTo>
                  <a:pt x="727" y="105"/>
                </a:lnTo>
                <a:lnTo>
                  <a:pt x="723" y="117"/>
                </a:lnTo>
                <a:lnTo>
                  <a:pt x="719" y="126"/>
                </a:lnTo>
                <a:lnTo>
                  <a:pt x="714" y="136"/>
                </a:lnTo>
                <a:lnTo>
                  <a:pt x="708" y="144"/>
                </a:lnTo>
                <a:lnTo>
                  <a:pt x="702" y="152"/>
                </a:lnTo>
                <a:lnTo>
                  <a:pt x="693" y="159"/>
                </a:lnTo>
                <a:lnTo>
                  <a:pt x="684" y="165"/>
                </a:lnTo>
                <a:lnTo>
                  <a:pt x="685" y="204"/>
                </a:lnTo>
                <a:lnTo>
                  <a:pt x="688" y="242"/>
                </a:lnTo>
                <a:lnTo>
                  <a:pt x="692" y="280"/>
                </a:lnTo>
                <a:lnTo>
                  <a:pt x="698" y="316"/>
                </a:lnTo>
                <a:lnTo>
                  <a:pt x="705" y="352"/>
                </a:lnTo>
                <a:lnTo>
                  <a:pt x="713" y="388"/>
                </a:lnTo>
                <a:lnTo>
                  <a:pt x="723" y="423"/>
                </a:lnTo>
                <a:lnTo>
                  <a:pt x="736" y="457"/>
                </a:lnTo>
                <a:lnTo>
                  <a:pt x="750" y="489"/>
                </a:lnTo>
                <a:lnTo>
                  <a:pt x="765" y="521"/>
                </a:lnTo>
                <a:lnTo>
                  <a:pt x="780" y="552"/>
                </a:lnTo>
                <a:lnTo>
                  <a:pt x="797" y="582"/>
                </a:lnTo>
                <a:lnTo>
                  <a:pt x="813" y="613"/>
                </a:lnTo>
                <a:lnTo>
                  <a:pt x="830" y="644"/>
                </a:lnTo>
                <a:lnTo>
                  <a:pt x="845" y="676"/>
                </a:lnTo>
                <a:lnTo>
                  <a:pt x="860" y="708"/>
                </a:lnTo>
                <a:lnTo>
                  <a:pt x="875" y="745"/>
                </a:lnTo>
                <a:lnTo>
                  <a:pt x="888" y="782"/>
                </a:lnTo>
                <a:lnTo>
                  <a:pt x="899" y="820"/>
                </a:lnTo>
                <a:lnTo>
                  <a:pt x="910" y="860"/>
                </a:lnTo>
                <a:lnTo>
                  <a:pt x="919" y="899"/>
                </a:lnTo>
                <a:lnTo>
                  <a:pt x="927" y="938"/>
                </a:lnTo>
                <a:lnTo>
                  <a:pt x="933" y="978"/>
                </a:lnTo>
                <a:lnTo>
                  <a:pt x="938" y="1018"/>
                </a:lnTo>
                <a:lnTo>
                  <a:pt x="941" y="1040"/>
                </a:lnTo>
                <a:lnTo>
                  <a:pt x="943" y="1063"/>
                </a:lnTo>
                <a:lnTo>
                  <a:pt x="944" y="1086"/>
                </a:lnTo>
                <a:lnTo>
                  <a:pt x="946" y="1109"/>
                </a:lnTo>
                <a:lnTo>
                  <a:pt x="954" y="1238"/>
                </a:lnTo>
                <a:lnTo>
                  <a:pt x="958" y="1374"/>
                </a:lnTo>
                <a:lnTo>
                  <a:pt x="957" y="1510"/>
                </a:lnTo>
                <a:lnTo>
                  <a:pt x="952" y="1644"/>
                </a:lnTo>
                <a:lnTo>
                  <a:pt x="950" y="1697"/>
                </a:lnTo>
                <a:lnTo>
                  <a:pt x="945" y="1751"/>
                </a:lnTo>
                <a:lnTo>
                  <a:pt x="941" y="1806"/>
                </a:lnTo>
                <a:lnTo>
                  <a:pt x="936" y="1860"/>
                </a:lnTo>
                <a:lnTo>
                  <a:pt x="930" y="1915"/>
                </a:lnTo>
                <a:lnTo>
                  <a:pt x="925" y="1969"/>
                </a:lnTo>
                <a:lnTo>
                  <a:pt x="918" y="2024"/>
                </a:lnTo>
                <a:lnTo>
                  <a:pt x="912" y="2077"/>
                </a:lnTo>
                <a:lnTo>
                  <a:pt x="907" y="2114"/>
                </a:lnTo>
                <a:lnTo>
                  <a:pt x="903" y="2151"/>
                </a:lnTo>
                <a:lnTo>
                  <a:pt x="896" y="2187"/>
                </a:lnTo>
                <a:lnTo>
                  <a:pt x="887" y="2221"/>
                </a:lnTo>
                <a:lnTo>
                  <a:pt x="873" y="2227"/>
                </a:lnTo>
                <a:lnTo>
                  <a:pt x="858" y="2231"/>
                </a:lnTo>
                <a:lnTo>
                  <a:pt x="843" y="2237"/>
                </a:lnTo>
                <a:lnTo>
                  <a:pt x="827" y="2242"/>
                </a:lnTo>
                <a:lnTo>
                  <a:pt x="811" y="2246"/>
                </a:lnTo>
                <a:lnTo>
                  <a:pt x="795" y="2250"/>
                </a:lnTo>
                <a:lnTo>
                  <a:pt x="779" y="2253"/>
                </a:lnTo>
                <a:lnTo>
                  <a:pt x="762" y="2257"/>
                </a:lnTo>
                <a:lnTo>
                  <a:pt x="726" y="2263"/>
                </a:lnTo>
                <a:lnTo>
                  <a:pt x="689" y="2267"/>
                </a:lnTo>
                <a:lnTo>
                  <a:pt x="651" y="2271"/>
                </a:lnTo>
                <a:lnTo>
                  <a:pt x="613" y="2274"/>
                </a:lnTo>
                <a:lnTo>
                  <a:pt x="574" y="2275"/>
                </a:lnTo>
                <a:lnTo>
                  <a:pt x="536" y="2277"/>
                </a:lnTo>
                <a:lnTo>
                  <a:pt x="497" y="2277"/>
                </a:lnTo>
                <a:lnTo>
                  <a:pt x="458" y="2277"/>
                </a:lnTo>
                <a:lnTo>
                  <a:pt x="419" y="2277"/>
                </a:lnTo>
                <a:lnTo>
                  <a:pt x="380" y="2276"/>
                </a:lnTo>
                <a:lnTo>
                  <a:pt x="341" y="2274"/>
                </a:lnTo>
                <a:lnTo>
                  <a:pt x="302" y="2273"/>
                </a:lnTo>
                <a:lnTo>
                  <a:pt x="262" y="2271"/>
                </a:lnTo>
                <a:lnTo>
                  <a:pt x="224" y="2267"/>
                </a:lnTo>
                <a:lnTo>
                  <a:pt x="187" y="2265"/>
                </a:lnTo>
                <a:lnTo>
                  <a:pt x="149" y="2261"/>
                </a:lnTo>
                <a:lnTo>
                  <a:pt x="141" y="2258"/>
                </a:lnTo>
                <a:lnTo>
                  <a:pt x="133" y="2254"/>
                </a:lnTo>
                <a:lnTo>
                  <a:pt x="123" y="2251"/>
                </a:lnTo>
                <a:lnTo>
                  <a:pt x="115" y="2248"/>
                </a:lnTo>
                <a:lnTo>
                  <a:pt x="106" y="2245"/>
                </a:lnTo>
                <a:lnTo>
                  <a:pt x="97" y="2242"/>
                </a:lnTo>
                <a:lnTo>
                  <a:pt x="88" y="2240"/>
                </a:lnTo>
                <a:lnTo>
                  <a:pt x="79" y="2237"/>
                </a:lnTo>
                <a:lnTo>
                  <a:pt x="69" y="2228"/>
                </a:lnTo>
                <a:lnTo>
                  <a:pt x="59" y="2222"/>
                </a:lnTo>
                <a:lnTo>
                  <a:pt x="50" y="2214"/>
                </a:lnTo>
                <a:lnTo>
                  <a:pt x="46" y="2200"/>
                </a:lnTo>
                <a:lnTo>
                  <a:pt x="42" y="2081"/>
                </a:lnTo>
                <a:lnTo>
                  <a:pt x="36" y="1961"/>
                </a:lnTo>
                <a:lnTo>
                  <a:pt x="28" y="1842"/>
                </a:lnTo>
                <a:lnTo>
                  <a:pt x="20" y="1721"/>
                </a:lnTo>
                <a:lnTo>
                  <a:pt x="13" y="1601"/>
                </a:lnTo>
                <a:lnTo>
                  <a:pt x="6" y="1482"/>
                </a:lnTo>
                <a:lnTo>
                  <a:pt x="1" y="1362"/>
                </a:lnTo>
                <a:lnTo>
                  <a:pt x="0" y="1242"/>
                </a:lnTo>
                <a:lnTo>
                  <a:pt x="1" y="1190"/>
                </a:lnTo>
                <a:lnTo>
                  <a:pt x="4" y="1137"/>
                </a:lnTo>
                <a:lnTo>
                  <a:pt x="7" y="1083"/>
                </a:lnTo>
                <a:lnTo>
                  <a:pt x="13" y="1030"/>
                </a:lnTo>
                <a:lnTo>
                  <a:pt x="20" y="977"/>
                </a:lnTo>
                <a:lnTo>
                  <a:pt x="29" y="924"/>
                </a:lnTo>
                <a:lnTo>
                  <a:pt x="41" y="873"/>
                </a:lnTo>
                <a:lnTo>
                  <a:pt x="54" y="823"/>
                </a:lnTo>
                <a:lnTo>
                  <a:pt x="67" y="786"/>
                </a:lnTo>
                <a:lnTo>
                  <a:pt x="82" y="750"/>
                </a:lnTo>
                <a:lnTo>
                  <a:pt x="98" y="715"/>
                </a:lnTo>
                <a:lnTo>
                  <a:pt x="115" y="680"/>
                </a:lnTo>
                <a:lnTo>
                  <a:pt x="134" y="646"/>
                </a:lnTo>
                <a:lnTo>
                  <a:pt x="153" y="611"/>
                </a:lnTo>
                <a:lnTo>
                  <a:pt x="172" y="577"/>
                </a:lnTo>
                <a:lnTo>
                  <a:pt x="189" y="542"/>
                </a:lnTo>
                <a:lnTo>
                  <a:pt x="204" y="510"/>
                </a:lnTo>
                <a:lnTo>
                  <a:pt x="219" y="478"/>
                </a:lnTo>
                <a:lnTo>
                  <a:pt x="230" y="444"/>
                </a:lnTo>
                <a:lnTo>
                  <a:pt x="242" y="411"/>
                </a:lnTo>
                <a:lnTo>
                  <a:pt x="251" y="377"/>
                </a:lnTo>
                <a:lnTo>
                  <a:pt x="258" y="341"/>
                </a:lnTo>
                <a:lnTo>
                  <a:pt x="262" y="305"/>
                </a:lnTo>
                <a:lnTo>
                  <a:pt x="265" y="268"/>
                </a:lnTo>
                <a:lnTo>
                  <a:pt x="267" y="242"/>
                </a:lnTo>
                <a:lnTo>
                  <a:pt x="269" y="217"/>
                </a:lnTo>
                <a:lnTo>
                  <a:pt x="272" y="190"/>
                </a:lnTo>
                <a:lnTo>
                  <a:pt x="274" y="165"/>
                </a:lnTo>
                <a:lnTo>
                  <a:pt x="269" y="163"/>
                </a:lnTo>
                <a:lnTo>
                  <a:pt x="265" y="164"/>
                </a:lnTo>
                <a:lnTo>
                  <a:pt x="260" y="164"/>
                </a:lnTo>
                <a:lnTo>
                  <a:pt x="256" y="163"/>
                </a:lnTo>
                <a:lnTo>
                  <a:pt x="247" y="160"/>
                </a:lnTo>
                <a:lnTo>
                  <a:pt x="241" y="157"/>
                </a:lnTo>
                <a:lnTo>
                  <a:pt x="236" y="151"/>
                </a:lnTo>
                <a:lnTo>
                  <a:pt x="231" y="144"/>
                </a:lnTo>
                <a:lnTo>
                  <a:pt x="227" y="137"/>
                </a:lnTo>
                <a:lnTo>
                  <a:pt x="224" y="129"/>
                </a:lnTo>
                <a:lnTo>
                  <a:pt x="221" y="121"/>
                </a:lnTo>
                <a:lnTo>
                  <a:pt x="219" y="113"/>
                </a:lnTo>
                <a:lnTo>
                  <a:pt x="222" y="90"/>
                </a:lnTo>
                <a:lnTo>
                  <a:pt x="226" y="68"/>
                </a:lnTo>
                <a:lnTo>
                  <a:pt x="233" y="48"/>
                </a:lnTo>
                <a:lnTo>
                  <a:pt x="247" y="33"/>
                </a:lnTo>
                <a:lnTo>
                  <a:pt x="258" y="27"/>
                </a:lnTo>
                <a:lnTo>
                  <a:pt x="269" y="21"/>
                </a:lnTo>
                <a:lnTo>
                  <a:pt x="281" y="17"/>
                </a:lnTo>
                <a:lnTo>
                  <a:pt x="293" y="13"/>
                </a:lnTo>
                <a:lnTo>
                  <a:pt x="306" y="10"/>
                </a:lnTo>
                <a:lnTo>
                  <a:pt x="319" y="7"/>
                </a:lnTo>
                <a:lnTo>
                  <a:pt x="331" y="5"/>
                </a:lnTo>
                <a:lnTo>
                  <a:pt x="345" y="4"/>
                </a:lnTo>
                <a:lnTo>
                  <a:pt x="358" y="3"/>
                </a:lnTo>
                <a:lnTo>
                  <a:pt x="372" y="3"/>
                </a:lnTo>
                <a:lnTo>
                  <a:pt x="385" y="2"/>
                </a:lnTo>
                <a:lnTo>
                  <a:pt x="398" y="2"/>
                </a:lnTo>
                <a:lnTo>
                  <a:pt x="412" y="2"/>
                </a:lnTo>
                <a:lnTo>
                  <a:pt x="426" y="2"/>
                </a:lnTo>
                <a:lnTo>
                  <a:pt x="438" y="2"/>
                </a:lnTo>
                <a:lnTo>
                  <a:pt x="452" y="2"/>
                </a:lnTo>
                <a:lnTo>
                  <a:pt x="469" y="2"/>
                </a:lnTo>
                <a:lnTo>
                  <a:pt x="488" y="0"/>
                </a:lnTo>
                <a:lnTo>
                  <a:pt x="505" y="0"/>
                </a:lnTo>
                <a:lnTo>
                  <a:pt x="522" y="0"/>
                </a:lnTo>
                <a:lnTo>
                  <a:pt x="541" y="0"/>
                </a:lnTo>
                <a:lnTo>
                  <a:pt x="558" y="2"/>
                </a:lnTo>
                <a:lnTo>
                  <a:pt x="575" y="3"/>
                </a:lnTo>
                <a:lnTo>
                  <a:pt x="592" y="4"/>
                </a:lnTo>
                <a:lnTo>
                  <a:pt x="610" y="6"/>
                </a:lnTo>
                <a:lnTo>
                  <a:pt x="627" y="9"/>
                </a:lnTo>
                <a:lnTo>
                  <a:pt x="643" y="12"/>
                </a:lnTo>
                <a:lnTo>
                  <a:pt x="660" y="17"/>
                </a:lnTo>
                <a:lnTo>
                  <a:pt x="675" y="21"/>
                </a:lnTo>
                <a:lnTo>
                  <a:pt x="691" y="27"/>
                </a:lnTo>
                <a:lnTo>
                  <a:pt x="706" y="34"/>
                </a:lnTo>
                <a:lnTo>
                  <a:pt x="721" y="42"/>
                </a:lnTo>
                <a:close/>
              </a:path>
            </a:pathLst>
          </a:custGeom>
          <a:solidFill>
            <a:srgbClr val="000099">
              <a:alpha val="8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 flipH="1">
            <a:off x="354013" y="5210175"/>
            <a:ext cx="1165225" cy="1266825"/>
            <a:chOff x="223" y="3282"/>
            <a:chExt cx="734" cy="798"/>
          </a:xfrm>
        </p:grpSpPr>
        <p:sp>
          <p:nvSpPr>
            <p:cNvPr id="2061" name="Freeform 13"/>
            <p:cNvSpPr>
              <a:spLocks/>
            </p:cNvSpPr>
            <p:nvPr/>
          </p:nvSpPr>
          <p:spPr bwMode="auto">
            <a:xfrm rot="60301" flipH="1">
              <a:off x="625" y="3282"/>
              <a:ext cx="332" cy="798"/>
            </a:xfrm>
            <a:custGeom>
              <a:avLst/>
              <a:gdLst/>
              <a:ahLst/>
              <a:cxnLst>
                <a:cxn ang="0">
                  <a:pos x="730" y="66"/>
                </a:cxn>
                <a:cxn ang="0">
                  <a:pos x="727" y="105"/>
                </a:cxn>
                <a:cxn ang="0">
                  <a:pos x="714" y="136"/>
                </a:cxn>
                <a:cxn ang="0">
                  <a:pos x="693" y="159"/>
                </a:cxn>
                <a:cxn ang="0">
                  <a:pos x="688" y="242"/>
                </a:cxn>
                <a:cxn ang="0">
                  <a:pos x="705" y="352"/>
                </a:cxn>
                <a:cxn ang="0">
                  <a:pos x="736" y="457"/>
                </a:cxn>
                <a:cxn ang="0">
                  <a:pos x="780" y="552"/>
                </a:cxn>
                <a:cxn ang="0">
                  <a:pos x="830" y="644"/>
                </a:cxn>
                <a:cxn ang="0">
                  <a:pos x="875" y="745"/>
                </a:cxn>
                <a:cxn ang="0">
                  <a:pos x="910" y="860"/>
                </a:cxn>
                <a:cxn ang="0">
                  <a:pos x="933" y="978"/>
                </a:cxn>
                <a:cxn ang="0">
                  <a:pos x="943" y="1063"/>
                </a:cxn>
                <a:cxn ang="0">
                  <a:pos x="954" y="1238"/>
                </a:cxn>
                <a:cxn ang="0">
                  <a:pos x="952" y="1644"/>
                </a:cxn>
                <a:cxn ang="0">
                  <a:pos x="941" y="1806"/>
                </a:cxn>
                <a:cxn ang="0">
                  <a:pos x="925" y="1969"/>
                </a:cxn>
                <a:cxn ang="0">
                  <a:pos x="907" y="2114"/>
                </a:cxn>
                <a:cxn ang="0">
                  <a:pos x="887" y="2221"/>
                </a:cxn>
                <a:cxn ang="0">
                  <a:pos x="843" y="2237"/>
                </a:cxn>
                <a:cxn ang="0">
                  <a:pos x="795" y="2250"/>
                </a:cxn>
                <a:cxn ang="0">
                  <a:pos x="726" y="2263"/>
                </a:cxn>
                <a:cxn ang="0">
                  <a:pos x="613" y="2274"/>
                </a:cxn>
                <a:cxn ang="0">
                  <a:pos x="497" y="2277"/>
                </a:cxn>
                <a:cxn ang="0">
                  <a:pos x="380" y="2276"/>
                </a:cxn>
                <a:cxn ang="0">
                  <a:pos x="262" y="2271"/>
                </a:cxn>
                <a:cxn ang="0">
                  <a:pos x="149" y="2261"/>
                </a:cxn>
                <a:cxn ang="0">
                  <a:pos x="123" y="2251"/>
                </a:cxn>
                <a:cxn ang="0">
                  <a:pos x="97" y="2242"/>
                </a:cxn>
                <a:cxn ang="0">
                  <a:pos x="69" y="2228"/>
                </a:cxn>
                <a:cxn ang="0">
                  <a:pos x="46" y="2200"/>
                </a:cxn>
                <a:cxn ang="0">
                  <a:pos x="28" y="1842"/>
                </a:cxn>
                <a:cxn ang="0">
                  <a:pos x="6" y="1482"/>
                </a:cxn>
                <a:cxn ang="0">
                  <a:pos x="1" y="1190"/>
                </a:cxn>
                <a:cxn ang="0">
                  <a:pos x="13" y="1030"/>
                </a:cxn>
                <a:cxn ang="0">
                  <a:pos x="41" y="873"/>
                </a:cxn>
                <a:cxn ang="0">
                  <a:pos x="82" y="750"/>
                </a:cxn>
                <a:cxn ang="0">
                  <a:pos x="134" y="646"/>
                </a:cxn>
                <a:cxn ang="0">
                  <a:pos x="189" y="542"/>
                </a:cxn>
                <a:cxn ang="0">
                  <a:pos x="230" y="444"/>
                </a:cxn>
                <a:cxn ang="0">
                  <a:pos x="258" y="341"/>
                </a:cxn>
                <a:cxn ang="0">
                  <a:pos x="267" y="242"/>
                </a:cxn>
                <a:cxn ang="0">
                  <a:pos x="274" y="165"/>
                </a:cxn>
                <a:cxn ang="0">
                  <a:pos x="260" y="164"/>
                </a:cxn>
                <a:cxn ang="0">
                  <a:pos x="241" y="157"/>
                </a:cxn>
                <a:cxn ang="0">
                  <a:pos x="227" y="137"/>
                </a:cxn>
                <a:cxn ang="0">
                  <a:pos x="219" y="113"/>
                </a:cxn>
                <a:cxn ang="0">
                  <a:pos x="233" y="48"/>
                </a:cxn>
                <a:cxn ang="0">
                  <a:pos x="269" y="21"/>
                </a:cxn>
                <a:cxn ang="0">
                  <a:pos x="306" y="10"/>
                </a:cxn>
                <a:cxn ang="0">
                  <a:pos x="345" y="4"/>
                </a:cxn>
                <a:cxn ang="0">
                  <a:pos x="385" y="2"/>
                </a:cxn>
                <a:cxn ang="0">
                  <a:pos x="426" y="2"/>
                </a:cxn>
                <a:cxn ang="0">
                  <a:pos x="469" y="2"/>
                </a:cxn>
                <a:cxn ang="0">
                  <a:pos x="522" y="0"/>
                </a:cxn>
                <a:cxn ang="0">
                  <a:pos x="575" y="3"/>
                </a:cxn>
                <a:cxn ang="0">
                  <a:pos x="627" y="9"/>
                </a:cxn>
                <a:cxn ang="0">
                  <a:pos x="675" y="21"/>
                </a:cxn>
                <a:cxn ang="0">
                  <a:pos x="721" y="42"/>
                </a:cxn>
              </a:cxnLst>
              <a:rect l="0" t="0" r="r" b="b"/>
              <a:pathLst>
                <a:path w="958" h="2277">
                  <a:moveTo>
                    <a:pt x="721" y="42"/>
                  </a:moveTo>
                  <a:lnTo>
                    <a:pt x="729" y="52"/>
                  </a:lnTo>
                  <a:lnTo>
                    <a:pt x="730" y="66"/>
                  </a:lnTo>
                  <a:lnTo>
                    <a:pt x="729" y="81"/>
                  </a:lnTo>
                  <a:lnTo>
                    <a:pt x="729" y="95"/>
                  </a:lnTo>
                  <a:lnTo>
                    <a:pt x="727" y="105"/>
                  </a:lnTo>
                  <a:lnTo>
                    <a:pt x="723" y="117"/>
                  </a:lnTo>
                  <a:lnTo>
                    <a:pt x="719" y="126"/>
                  </a:lnTo>
                  <a:lnTo>
                    <a:pt x="714" y="136"/>
                  </a:lnTo>
                  <a:lnTo>
                    <a:pt x="708" y="144"/>
                  </a:lnTo>
                  <a:lnTo>
                    <a:pt x="702" y="152"/>
                  </a:lnTo>
                  <a:lnTo>
                    <a:pt x="693" y="159"/>
                  </a:lnTo>
                  <a:lnTo>
                    <a:pt x="684" y="165"/>
                  </a:lnTo>
                  <a:lnTo>
                    <a:pt x="685" y="204"/>
                  </a:lnTo>
                  <a:lnTo>
                    <a:pt x="688" y="242"/>
                  </a:lnTo>
                  <a:lnTo>
                    <a:pt x="692" y="280"/>
                  </a:lnTo>
                  <a:lnTo>
                    <a:pt x="698" y="316"/>
                  </a:lnTo>
                  <a:lnTo>
                    <a:pt x="705" y="352"/>
                  </a:lnTo>
                  <a:lnTo>
                    <a:pt x="713" y="388"/>
                  </a:lnTo>
                  <a:lnTo>
                    <a:pt x="723" y="423"/>
                  </a:lnTo>
                  <a:lnTo>
                    <a:pt x="736" y="457"/>
                  </a:lnTo>
                  <a:lnTo>
                    <a:pt x="750" y="489"/>
                  </a:lnTo>
                  <a:lnTo>
                    <a:pt x="765" y="521"/>
                  </a:lnTo>
                  <a:lnTo>
                    <a:pt x="780" y="552"/>
                  </a:lnTo>
                  <a:lnTo>
                    <a:pt x="797" y="582"/>
                  </a:lnTo>
                  <a:lnTo>
                    <a:pt x="813" y="613"/>
                  </a:lnTo>
                  <a:lnTo>
                    <a:pt x="830" y="644"/>
                  </a:lnTo>
                  <a:lnTo>
                    <a:pt x="845" y="676"/>
                  </a:lnTo>
                  <a:lnTo>
                    <a:pt x="860" y="708"/>
                  </a:lnTo>
                  <a:lnTo>
                    <a:pt x="875" y="745"/>
                  </a:lnTo>
                  <a:lnTo>
                    <a:pt x="888" y="782"/>
                  </a:lnTo>
                  <a:lnTo>
                    <a:pt x="899" y="820"/>
                  </a:lnTo>
                  <a:lnTo>
                    <a:pt x="910" y="860"/>
                  </a:lnTo>
                  <a:lnTo>
                    <a:pt x="919" y="899"/>
                  </a:lnTo>
                  <a:lnTo>
                    <a:pt x="927" y="938"/>
                  </a:lnTo>
                  <a:lnTo>
                    <a:pt x="933" y="978"/>
                  </a:lnTo>
                  <a:lnTo>
                    <a:pt x="938" y="1018"/>
                  </a:lnTo>
                  <a:lnTo>
                    <a:pt x="941" y="1040"/>
                  </a:lnTo>
                  <a:lnTo>
                    <a:pt x="943" y="1063"/>
                  </a:lnTo>
                  <a:lnTo>
                    <a:pt x="944" y="1086"/>
                  </a:lnTo>
                  <a:lnTo>
                    <a:pt x="946" y="1109"/>
                  </a:lnTo>
                  <a:lnTo>
                    <a:pt x="954" y="1238"/>
                  </a:lnTo>
                  <a:lnTo>
                    <a:pt x="958" y="1374"/>
                  </a:lnTo>
                  <a:lnTo>
                    <a:pt x="957" y="1510"/>
                  </a:lnTo>
                  <a:lnTo>
                    <a:pt x="952" y="1644"/>
                  </a:lnTo>
                  <a:lnTo>
                    <a:pt x="950" y="1697"/>
                  </a:lnTo>
                  <a:lnTo>
                    <a:pt x="945" y="1751"/>
                  </a:lnTo>
                  <a:lnTo>
                    <a:pt x="941" y="1806"/>
                  </a:lnTo>
                  <a:lnTo>
                    <a:pt x="936" y="1860"/>
                  </a:lnTo>
                  <a:lnTo>
                    <a:pt x="930" y="1915"/>
                  </a:lnTo>
                  <a:lnTo>
                    <a:pt x="925" y="1969"/>
                  </a:lnTo>
                  <a:lnTo>
                    <a:pt x="918" y="2024"/>
                  </a:lnTo>
                  <a:lnTo>
                    <a:pt x="912" y="2077"/>
                  </a:lnTo>
                  <a:lnTo>
                    <a:pt x="907" y="2114"/>
                  </a:lnTo>
                  <a:lnTo>
                    <a:pt x="903" y="2151"/>
                  </a:lnTo>
                  <a:lnTo>
                    <a:pt x="896" y="2187"/>
                  </a:lnTo>
                  <a:lnTo>
                    <a:pt x="887" y="2221"/>
                  </a:lnTo>
                  <a:lnTo>
                    <a:pt x="873" y="2227"/>
                  </a:lnTo>
                  <a:lnTo>
                    <a:pt x="858" y="2231"/>
                  </a:lnTo>
                  <a:lnTo>
                    <a:pt x="843" y="2237"/>
                  </a:lnTo>
                  <a:lnTo>
                    <a:pt x="827" y="2242"/>
                  </a:lnTo>
                  <a:lnTo>
                    <a:pt x="811" y="2246"/>
                  </a:lnTo>
                  <a:lnTo>
                    <a:pt x="795" y="2250"/>
                  </a:lnTo>
                  <a:lnTo>
                    <a:pt x="779" y="2253"/>
                  </a:lnTo>
                  <a:lnTo>
                    <a:pt x="762" y="2257"/>
                  </a:lnTo>
                  <a:lnTo>
                    <a:pt x="726" y="2263"/>
                  </a:lnTo>
                  <a:lnTo>
                    <a:pt x="689" y="2267"/>
                  </a:lnTo>
                  <a:lnTo>
                    <a:pt x="651" y="2271"/>
                  </a:lnTo>
                  <a:lnTo>
                    <a:pt x="613" y="2274"/>
                  </a:lnTo>
                  <a:lnTo>
                    <a:pt x="574" y="2275"/>
                  </a:lnTo>
                  <a:lnTo>
                    <a:pt x="536" y="2277"/>
                  </a:lnTo>
                  <a:lnTo>
                    <a:pt x="497" y="2277"/>
                  </a:lnTo>
                  <a:lnTo>
                    <a:pt x="458" y="2277"/>
                  </a:lnTo>
                  <a:lnTo>
                    <a:pt x="419" y="2277"/>
                  </a:lnTo>
                  <a:lnTo>
                    <a:pt x="380" y="2276"/>
                  </a:lnTo>
                  <a:lnTo>
                    <a:pt x="341" y="2274"/>
                  </a:lnTo>
                  <a:lnTo>
                    <a:pt x="302" y="2273"/>
                  </a:lnTo>
                  <a:lnTo>
                    <a:pt x="262" y="2271"/>
                  </a:lnTo>
                  <a:lnTo>
                    <a:pt x="224" y="2267"/>
                  </a:lnTo>
                  <a:lnTo>
                    <a:pt x="187" y="2265"/>
                  </a:lnTo>
                  <a:lnTo>
                    <a:pt x="149" y="2261"/>
                  </a:lnTo>
                  <a:lnTo>
                    <a:pt x="141" y="2258"/>
                  </a:lnTo>
                  <a:lnTo>
                    <a:pt x="133" y="2254"/>
                  </a:lnTo>
                  <a:lnTo>
                    <a:pt x="123" y="2251"/>
                  </a:lnTo>
                  <a:lnTo>
                    <a:pt x="115" y="2248"/>
                  </a:lnTo>
                  <a:lnTo>
                    <a:pt x="106" y="2245"/>
                  </a:lnTo>
                  <a:lnTo>
                    <a:pt x="97" y="2242"/>
                  </a:lnTo>
                  <a:lnTo>
                    <a:pt x="88" y="2240"/>
                  </a:lnTo>
                  <a:lnTo>
                    <a:pt x="79" y="2237"/>
                  </a:lnTo>
                  <a:lnTo>
                    <a:pt x="69" y="2228"/>
                  </a:lnTo>
                  <a:lnTo>
                    <a:pt x="59" y="2222"/>
                  </a:lnTo>
                  <a:lnTo>
                    <a:pt x="50" y="2214"/>
                  </a:lnTo>
                  <a:lnTo>
                    <a:pt x="46" y="2200"/>
                  </a:lnTo>
                  <a:lnTo>
                    <a:pt x="42" y="2081"/>
                  </a:lnTo>
                  <a:lnTo>
                    <a:pt x="36" y="1961"/>
                  </a:lnTo>
                  <a:lnTo>
                    <a:pt x="28" y="1842"/>
                  </a:lnTo>
                  <a:lnTo>
                    <a:pt x="20" y="1721"/>
                  </a:lnTo>
                  <a:lnTo>
                    <a:pt x="13" y="1601"/>
                  </a:lnTo>
                  <a:lnTo>
                    <a:pt x="6" y="1482"/>
                  </a:lnTo>
                  <a:lnTo>
                    <a:pt x="1" y="1362"/>
                  </a:lnTo>
                  <a:lnTo>
                    <a:pt x="0" y="1242"/>
                  </a:lnTo>
                  <a:lnTo>
                    <a:pt x="1" y="1190"/>
                  </a:lnTo>
                  <a:lnTo>
                    <a:pt x="4" y="1137"/>
                  </a:lnTo>
                  <a:lnTo>
                    <a:pt x="7" y="1083"/>
                  </a:lnTo>
                  <a:lnTo>
                    <a:pt x="13" y="1030"/>
                  </a:lnTo>
                  <a:lnTo>
                    <a:pt x="20" y="977"/>
                  </a:lnTo>
                  <a:lnTo>
                    <a:pt x="29" y="924"/>
                  </a:lnTo>
                  <a:lnTo>
                    <a:pt x="41" y="873"/>
                  </a:lnTo>
                  <a:lnTo>
                    <a:pt x="54" y="823"/>
                  </a:lnTo>
                  <a:lnTo>
                    <a:pt x="67" y="786"/>
                  </a:lnTo>
                  <a:lnTo>
                    <a:pt x="82" y="750"/>
                  </a:lnTo>
                  <a:lnTo>
                    <a:pt x="98" y="715"/>
                  </a:lnTo>
                  <a:lnTo>
                    <a:pt x="115" y="680"/>
                  </a:lnTo>
                  <a:lnTo>
                    <a:pt x="134" y="646"/>
                  </a:lnTo>
                  <a:lnTo>
                    <a:pt x="153" y="611"/>
                  </a:lnTo>
                  <a:lnTo>
                    <a:pt x="172" y="577"/>
                  </a:lnTo>
                  <a:lnTo>
                    <a:pt x="189" y="542"/>
                  </a:lnTo>
                  <a:lnTo>
                    <a:pt x="204" y="510"/>
                  </a:lnTo>
                  <a:lnTo>
                    <a:pt x="219" y="478"/>
                  </a:lnTo>
                  <a:lnTo>
                    <a:pt x="230" y="444"/>
                  </a:lnTo>
                  <a:lnTo>
                    <a:pt x="242" y="411"/>
                  </a:lnTo>
                  <a:lnTo>
                    <a:pt x="251" y="377"/>
                  </a:lnTo>
                  <a:lnTo>
                    <a:pt x="258" y="341"/>
                  </a:lnTo>
                  <a:lnTo>
                    <a:pt x="262" y="305"/>
                  </a:lnTo>
                  <a:lnTo>
                    <a:pt x="265" y="268"/>
                  </a:lnTo>
                  <a:lnTo>
                    <a:pt x="267" y="242"/>
                  </a:lnTo>
                  <a:lnTo>
                    <a:pt x="269" y="217"/>
                  </a:lnTo>
                  <a:lnTo>
                    <a:pt x="272" y="190"/>
                  </a:lnTo>
                  <a:lnTo>
                    <a:pt x="274" y="165"/>
                  </a:lnTo>
                  <a:lnTo>
                    <a:pt x="269" y="163"/>
                  </a:lnTo>
                  <a:lnTo>
                    <a:pt x="265" y="164"/>
                  </a:lnTo>
                  <a:lnTo>
                    <a:pt x="260" y="164"/>
                  </a:lnTo>
                  <a:lnTo>
                    <a:pt x="256" y="163"/>
                  </a:lnTo>
                  <a:lnTo>
                    <a:pt x="247" y="160"/>
                  </a:lnTo>
                  <a:lnTo>
                    <a:pt x="241" y="157"/>
                  </a:lnTo>
                  <a:lnTo>
                    <a:pt x="236" y="151"/>
                  </a:lnTo>
                  <a:lnTo>
                    <a:pt x="231" y="144"/>
                  </a:lnTo>
                  <a:lnTo>
                    <a:pt x="227" y="137"/>
                  </a:lnTo>
                  <a:lnTo>
                    <a:pt x="224" y="129"/>
                  </a:lnTo>
                  <a:lnTo>
                    <a:pt x="221" y="121"/>
                  </a:lnTo>
                  <a:lnTo>
                    <a:pt x="219" y="113"/>
                  </a:lnTo>
                  <a:lnTo>
                    <a:pt x="222" y="90"/>
                  </a:lnTo>
                  <a:lnTo>
                    <a:pt x="226" y="68"/>
                  </a:lnTo>
                  <a:lnTo>
                    <a:pt x="233" y="48"/>
                  </a:lnTo>
                  <a:lnTo>
                    <a:pt x="247" y="33"/>
                  </a:lnTo>
                  <a:lnTo>
                    <a:pt x="258" y="27"/>
                  </a:lnTo>
                  <a:lnTo>
                    <a:pt x="269" y="21"/>
                  </a:lnTo>
                  <a:lnTo>
                    <a:pt x="281" y="17"/>
                  </a:lnTo>
                  <a:lnTo>
                    <a:pt x="293" y="13"/>
                  </a:lnTo>
                  <a:lnTo>
                    <a:pt x="306" y="10"/>
                  </a:lnTo>
                  <a:lnTo>
                    <a:pt x="319" y="7"/>
                  </a:lnTo>
                  <a:lnTo>
                    <a:pt x="331" y="5"/>
                  </a:lnTo>
                  <a:lnTo>
                    <a:pt x="345" y="4"/>
                  </a:lnTo>
                  <a:lnTo>
                    <a:pt x="358" y="3"/>
                  </a:lnTo>
                  <a:lnTo>
                    <a:pt x="372" y="3"/>
                  </a:lnTo>
                  <a:lnTo>
                    <a:pt x="385" y="2"/>
                  </a:lnTo>
                  <a:lnTo>
                    <a:pt x="398" y="2"/>
                  </a:lnTo>
                  <a:lnTo>
                    <a:pt x="412" y="2"/>
                  </a:lnTo>
                  <a:lnTo>
                    <a:pt x="426" y="2"/>
                  </a:lnTo>
                  <a:lnTo>
                    <a:pt x="438" y="2"/>
                  </a:lnTo>
                  <a:lnTo>
                    <a:pt x="452" y="2"/>
                  </a:lnTo>
                  <a:lnTo>
                    <a:pt x="469" y="2"/>
                  </a:lnTo>
                  <a:lnTo>
                    <a:pt x="488" y="0"/>
                  </a:lnTo>
                  <a:lnTo>
                    <a:pt x="505" y="0"/>
                  </a:lnTo>
                  <a:lnTo>
                    <a:pt x="522" y="0"/>
                  </a:lnTo>
                  <a:lnTo>
                    <a:pt x="541" y="0"/>
                  </a:lnTo>
                  <a:lnTo>
                    <a:pt x="558" y="2"/>
                  </a:lnTo>
                  <a:lnTo>
                    <a:pt x="575" y="3"/>
                  </a:lnTo>
                  <a:lnTo>
                    <a:pt x="592" y="4"/>
                  </a:lnTo>
                  <a:lnTo>
                    <a:pt x="610" y="6"/>
                  </a:lnTo>
                  <a:lnTo>
                    <a:pt x="627" y="9"/>
                  </a:lnTo>
                  <a:lnTo>
                    <a:pt x="643" y="12"/>
                  </a:lnTo>
                  <a:lnTo>
                    <a:pt x="660" y="17"/>
                  </a:lnTo>
                  <a:lnTo>
                    <a:pt x="675" y="21"/>
                  </a:lnTo>
                  <a:lnTo>
                    <a:pt x="691" y="27"/>
                  </a:lnTo>
                  <a:lnTo>
                    <a:pt x="706" y="34"/>
                  </a:lnTo>
                  <a:lnTo>
                    <a:pt x="721" y="42"/>
                  </a:lnTo>
                  <a:close/>
                </a:path>
              </a:pathLst>
            </a:custGeom>
            <a:solidFill>
              <a:srgbClr val="000099">
                <a:alpha val="35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 rot="60301" flipH="1">
              <a:off x="397" y="3604"/>
              <a:ext cx="197" cy="474"/>
            </a:xfrm>
            <a:custGeom>
              <a:avLst/>
              <a:gdLst/>
              <a:ahLst/>
              <a:cxnLst>
                <a:cxn ang="0">
                  <a:pos x="730" y="66"/>
                </a:cxn>
                <a:cxn ang="0">
                  <a:pos x="727" y="105"/>
                </a:cxn>
                <a:cxn ang="0">
                  <a:pos x="714" y="136"/>
                </a:cxn>
                <a:cxn ang="0">
                  <a:pos x="693" y="159"/>
                </a:cxn>
                <a:cxn ang="0">
                  <a:pos x="688" y="242"/>
                </a:cxn>
                <a:cxn ang="0">
                  <a:pos x="705" y="352"/>
                </a:cxn>
                <a:cxn ang="0">
                  <a:pos x="736" y="457"/>
                </a:cxn>
                <a:cxn ang="0">
                  <a:pos x="780" y="552"/>
                </a:cxn>
                <a:cxn ang="0">
                  <a:pos x="830" y="644"/>
                </a:cxn>
                <a:cxn ang="0">
                  <a:pos x="875" y="745"/>
                </a:cxn>
                <a:cxn ang="0">
                  <a:pos x="910" y="860"/>
                </a:cxn>
                <a:cxn ang="0">
                  <a:pos x="933" y="978"/>
                </a:cxn>
                <a:cxn ang="0">
                  <a:pos x="943" y="1063"/>
                </a:cxn>
                <a:cxn ang="0">
                  <a:pos x="954" y="1238"/>
                </a:cxn>
                <a:cxn ang="0">
                  <a:pos x="952" y="1644"/>
                </a:cxn>
                <a:cxn ang="0">
                  <a:pos x="941" y="1806"/>
                </a:cxn>
                <a:cxn ang="0">
                  <a:pos x="925" y="1969"/>
                </a:cxn>
                <a:cxn ang="0">
                  <a:pos x="907" y="2114"/>
                </a:cxn>
                <a:cxn ang="0">
                  <a:pos x="887" y="2221"/>
                </a:cxn>
                <a:cxn ang="0">
                  <a:pos x="843" y="2237"/>
                </a:cxn>
                <a:cxn ang="0">
                  <a:pos x="795" y="2250"/>
                </a:cxn>
                <a:cxn ang="0">
                  <a:pos x="726" y="2263"/>
                </a:cxn>
                <a:cxn ang="0">
                  <a:pos x="613" y="2274"/>
                </a:cxn>
                <a:cxn ang="0">
                  <a:pos x="497" y="2277"/>
                </a:cxn>
                <a:cxn ang="0">
                  <a:pos x="380" y="2276"/>
                </a:cxn>
                <a:cxn ang="0">
                  <a:pos x="262" y="2271"/>
                </a:cxn>
                <a:cxn ang="0">
                  <a:pos x="149" y="2261"/>
                </a:cxn>
                <a:cxn ang="0">
                  <a:pos x="123" y="2251"/>
                </a:cxn>
                <a:cxn ang="0">
                  <a:pos x="97" y="2242"/>
                </a:cxn>
                <a:cxn ang="0">
                  <a:pos x="69" y="2228"/>
                </a:cxn>
                <a:cxn ang="0">
                  <a:pos x="46" y="2200"/>
                </a:cxn>
                <a:cxn ang="0">
                  <a:pos x="28" y="1842"/>
                </a:cxn>
                <a:cxn ang="0">
                  <a:pos x="6" y="1482"/>
                </a:cxn>
                <a:cxn ang="0">
                  <a:pos x="1" y="1190"/>
                </a:cxn>
                <a:cxn ang="0">
                  <a:pos x="13" y="1030"/>
                </a:cxn>
                <a:cxn ang="0">
                  <a:pos x="41" y="873"/>
                </a:cxn>
                <a:cxn ang="0">
                  <a:pos x="82" y="750"/>
                </a:cxn>
                <a:cxn ang="0">
                  <a:pos x="134" y="646"/>
                </a:cxn>
                <a:cxn ang="0">
                  <a:pos x="189" y="542"/>
                </a:cxn>
                <a:cxn ang="0">
                  <a:pos x="230" y="444"/>
                </a:cxn>
                <a:cxn ang="0">
                  <a:pos x="258" y="341"/>
                </a:cxn>
                <a:cxn ang="0">
                  <a:pos x="267" y="242"/>
                </a:cxn>
                <a:cxn ang="0">
                  <a:pos x="274" y="165"/>
                </a:cxn>
                <a:cxn ang="0">
                  <a:pos x="260" y="164"/>
                </a:cxn>
                <a:cxn ang="0">
                  <a:pos x="241" y="157"/>
                </a:cxn>
                <a:cxn ang="0">
                  <a:pos x="227" y="137"/>
                </a:cxn>
                <a:cxn ang="0">
                  <a:pos x="219" y="113"/>
                </a:cxn>
                <a:cxn ang="0">
                  <a:pos x="233" y="48"/>
                </a:cxn>
                <a:cxn ang="0">
                  <a:pos x="269" y="21"/>
                </a:cxn>
                <a:cxn ang="0">
                  <a:pos x="306" y="10"/>
                </a:cxn>
                <a:cxn ang="0">
                  <a:pos x="345" y="4"/>
                </a:cxn>
                <a:cxn ang="0">
                  <a:pos x="385" y="2"/>
                </a:cxn>
                <a:cxn ang="0">
                  <a:pos x="426" y="2"/>
                </a:cxn>
                <a:cxn ang="0">
                  <a:pos x="469" y="2"/>
                </a:cxn>
                <a:cxn ang="0">
                  <a:pos x="522" y="0"/>
                </a:cxn>
                <a:cxn ang="0">
                  <a:pos x="575" y="3"/>
                </a:cxn>
                <a:cxn ang="0">
                  <a:pos x="627" y="9"/>
                </a:cxn>
                <a:cxn ang="0">
                  <a:pos x="675" y="21"/>
                </a:cxn>
                <a:cxn ang="0">
                  <a:pos x="721" y="42"/>
                </a:cxn>
              </a:cxnLst>
              <a:rect l="0" t="0" r="r" b="b"/>
              <a:pathLst>
                <a:path w="958" h="2277">
                  <a:moveTo>
                    <a:pt x="721" y="42"/>
                  </a:moveTo>
                  <a:lnTo>
                    <a:pt x="729" y="52"/>
                  </a:lnTo>
                  <a:lnTo>
                    <a:pt x="730" y="66"/>
                  </a:lnTo>
                  <a:lnTo>
                    <a:pt x="729" y="81"/>
                  </a:lnTo>
                  <a:lnTo>
                    <a:pt x="729" y="95"/>
                  </a:lnTo>
                  <a:lnTo>
                    <a:pt x="727" y="105"/>
                  </a:lnTo>
                  <a:lnTo>
                    <a:pt x="723" y="117"/>
                  </a:lnTo>
                  <a:lnTo>
                    <a:pt x="719" y="126"/>
                  </a:lnTo>
                  <a:lnTo>
                    <a:pt x="714" y="136"/>
                  </a:lnTo>
                  <a:lnTo>
                    <a:pt x="708" y="144"/>
                  </a:lnTo>
                  <a:lnTo>
                    <a:pt x="702" y="152"/>
                  </a:lnTo>
                  <a:lnTo>
                    <a:pt x="693" y="159"/>
                  </a:lnTo>
                  <a:lnTo>
                    <a:pt x="684" y="165"/>
                  </a:lnTo>
                  <a:lnTo>
                    <a:pt x="685" y="204"/>
                  </a:lnTo>
                  <a:lnTo>
                    <a:pt x="688" y="242"/>
                  </a:lnTo>
                  <a:lnTo>
                    <a:pt x="692" y="280"/>
                  </a:lnTo>
                  <a:lnTo>
                    <a:pt x="698" y="316"/>
                  </a:lnTo>
                  <a:lnTo>
                    <a:pt x="705" y="352"/>
                  </a:lnTo>
                  <a:lnTo>
                    <a:pt x="713" y="388"/>
                  </a:lnTo>
                  <a:lnTo>
                    <a:pt x="723" y="423"/>
                  </a:lnTo>
                  <a:lnTo>
                    <a:pt x="736" y="457"/>
                  </a:lnTo>
                  <a:lnTo>
                    <a:pt x="750" y="489"/>
                  </a:lnTo>
                  <a:lnTo>
                    <a:pt x="765" y="521"/>
                  </a:lnTo>
                  <a:lnTo>
                    <a:pt x="780" y="552"/>
                  </a:lnTo>
                  <a:lnTo>
                    <a:pt x="797" y="582"/>
                  </a:lnTo>
                  <a:lnTo>
                    <a:pt x="813" y="613"/>
                  </a:lnTo>
                  <a:lnTo>
                    <a:pt x="830" y="644"/>
                  </a:lnTo>
                  <a:lnTo>
                    <a:pt x="845" y="676"/>
                  </a:lnTo>
                  <a:lnTo>
                    <a:pt x="860" y="708"/>
                  </a:lnTo>
                  <a:lnTo>
                    <a:pt x="875" y="745"/>
                  </a:lnTo>
                  <a:lnTo>
                    <a:pt x="888" y="782"/>
                  </a:lnTo>
                  <a:lnTo>
                    <a:pt x="899" y="820"/>
                  </a:lnTo>
                  <a:lnTo>
                    <a:pt x="910" y="860"/>
                  </a:lnTo>
                  <a:lnTo>
                    <a:pt x="919" y="899"/>
                  </a:lnTo>
                  <a:lnTo>
                    <a:pt x="927" y="938"/>
                  </a:lnTo>
                  <a:lnTo>
                    <a:pt x="933" y="978"/>
                  </a:lnTo>
                  <a:lnTo>
                    <a:pt x="938" y="1018"/>
                  </a:lnTo>
                  <a:lnTo>
                    <a:pt x="941" y="1040"/>
                  </a:lnTo>
                  <a:lnTo>
                    <a:pt x="943" y="1063"/>
                  </a:lnTo>
                  <a:lnTo>
                    <a:pt x="944" y="1086"/>
                  </a:lnTo>
                  <a:lnTo>
                    <a:pt x="946" y="1109"/>
                  </a:lnTo>
                  <a:lnTo>
                    <a:pt x="954" y="1238"/>
                  </a:lnTo>
                  <a:lnTo>
                    <a:pt x="958" y="1374"/>
                  </a:lnTo>
                  <a:lnTo>
                    <a:pt x="957" y="1510"/>
                  </a:lnTo>
                  <a:lnTo>
                    <a:pt x="952" y="1644"/>
                  </a:lnTo>
                  <a:lnTo>
                    <a:pt x="950" y="1697"/>
                  </a:lnTo>
                  <a:lnTo>
                    <a:pt x="945" y="1751"/>
                  </a:lnTo>
                  <a:lnTo>
                    <a:pt x="941" y="1806"/>
                  </a:lnTo>
                  <a:lnTo>
                    <a:pt x="936" y="1860"/>
                  </a:lnTo>
                  <a:lnTo>
                    <a:pt x="930" y="1915"/>
                  </a:lnTo>
                  <a:lnTo>
                    <a:pt x="925" y="1969"/>
                  </a:lnTo>
                  <a:lnTo>
                    <a:pt x="918" y="2024"/>
                  </a:lnTo>
                  <a:lnTo>
                    <a:pt x="912" y="2077"/>
                  </a:lnTo>
                  <a:lnTo>
                    <a:pt x="907" y="2114"/>
                  </a:lnTo>
                  <a:lnTo>
                    <a:pt x="903" y="2151"/>
                  </a:lnTo>
                  <a:lnTo>
                    <a:pt x="896" y="2187"/>
                  </a:lnTo>
                  <a:lnTo>
                    <a:pt x="887" y="2221"/>
                  </a:lnTo>
                  <a:lnTo>
                    <a:pt x="873" y="2227"/>
                  </a:lnTo>
                  <a:lnTo>
                    <a:pt x="858" y="2231"/>
                  </a:lnTo>
                  <a:lnTo>
                    <a:pt x="843" y="2237"/>
                  </a:lnTo>
                  <a:lnTo>
                    <a:pt x="827" y="2242"/>
                  </a:lnTo>
                  <a:lnTo>
                    <a:pt x="811" y="2246"/>
                  </a:lnTo>
                  <a:lnTo>
                    <a:pt x="795" y="2250"/>
                  </a:lnTo>
                  <a:lnTo>
                    <a:pt x="779" y="2253"/>
                  </a:lnTo>
                  <a:lnTo>
                    <a:pt x="762" y="2257"/>
                  </a:lnTo>
                  <a:lnTo>
                    <a:pt x="726" y="2263"/>
                  </a:lnTo>
                  <a:lnTo>
                    <a:pt x="689" y="2267"/>
                  </a:lnTo>
                  <a:lnTo>
                    <a:pt x="651" y="2271"/>
                  </a:lnTo>
                  <a:lnTo>
                    <a:pt x="613" y="2274"/>
                  </a:lnTo>
                  <a:lnTo>
                    <a:pt x="574" y="2275"/>
                  </a:lnTo>
                  <a:lnTo>
                    <a:pt x="536" y="2277"/>
                  </a:lnTo>
                  <a:lnTo>
                    <a:pt x="497" y="2277"/>
                  </a:lnTo>
                  <a:lnTo>
                    <a:pt x="458" y="2277"/>
                  </a:lnTo>
                  <a:lnTo>
                    <a:pt x="419" y="2277"/>
                  </a:lnTo>
                  <a:lnTo>
                    <a:pt x="380" y="2276"/>
                  </a:lnTo>
                  <a:lnTo>
                    <a:pt x="341" y="2274"/>
                  </a:lnTo>
                  <a:lnTo>
                    <a:pt x="302" y="2273"/>
                  </a:lnTo>
                  <a:lnTo>
                    <a:pt x="262" y="2271"/>
                  </a:lnTo>
                  <a:lnTo>
                    <a:pt x="224" y="2267"/>
                  </a:lnTo>
                  <a:lnTo>
                    <a:pt x="187" y="2265"/>
                  </a:lnTo>
                  <a:lnTo>
                    <a:pt x="149" y="2261"/>
                  </a:lnTo>
                  <a:lnTo>
                    <a:pt x="141" y="2258"/>
                  </a:lnTo>
                  <a:lnTo>
                    <a:pt x="133" y="2254"/>
                  </a:lnTo>
                  <a:lnTo>
                    <a:pt x="123" y="2251"/>
                  </a:lnTo>
                  <a:lnTo>
                    <a:pt x="115" y="2248"/>
                  </a:lnTo>
                  <a:lnTo>
                    <a:pt x="106" y="2245"/>
                  </a:lnTo>
                  <a:lnTo>
                    <a:pt x="97" y="2242"/>
                  </a:lnTo>
                  <a:lnTo>
                    <a:pt x="88" y="2240"/>
                  </a:lnTo>
                  <a:lnTo>
                    <a:pt x="79" y="2237"/>
                  </a:lnTo>
                  <a:lnTo>
                    <a:pt x="69" y="2228"/>
                  </a:lnTo>
                  <a:lnTo>
                    <a:pt x="59" y="2222"/>
                  </a:lnTo>
                  <a:lnTo>
                    <a:pt x="50" y="2214"/>
                  </a:lnTo>
                  <a:lnTo>
                    <a:pt x="46" y="2200"/>
                  </a:lnTo>
                  <a:lnTo>
                    <a:pt x="42" y="2081"/>
                  </a:lnTo>
                  <a:lnTo>
                    <a:pt x="36" y="1961"/>
                  </a:lnTo>
                  <a:lnTo>
                    <a:pt x="28" y="1842"/>
                  </a:lnTo>
                  <a:lnTo>
                    <a:pt x="20" y="1721"/>
                  </a:lnTo>
                  <a:lnTo>
                    <a:pt x="13" y="1601"/>
                  </a:lnTo>
                  <a:lnTo>
                    <a:pt x="6" y="1482"/>
                  </a:lnTo>
                  <a:lnTo>
                    <a:pt x="1" y="1362"/>
                  </a:lnTo>
                  <a:lnTo>
                    <a:pt x="0" y="1242"/>
                  </a:lnTo>
                  <a:lnTo>
                    <a:pt x="1" y="1190"/>
                  </a:lnTo>
                  <a:lnTo>
                    <a:pt x="4" y="1137"/>
                  </a:lnTo>
                  <a:lnTo>
                    <a:pt x="7" y="1083"/>
                  </a:lnTo>
                  <a:lnTo>
                    <a:pt x="13" y="1030"/>
                  </a:lnTo>
                  <a:lnTo>
                    <a:pt x="20" y="977"/>
                  </a:lnTo>
                  <a:lnTo>
                    <a:pt x="29" y="924"/>
                  </a:lnTo>
                  <a:lnTo>
                    <a:pt x="41" y="873"/>
                  </a:lnTo>
                  <a:lnTo>
                    <a:pt x="54" y="823"/>
                  </a:lnTo>
                  <a:lnTo>
                    <a:pt x="67" y="786"/>
                  </a:lnTo>
                  <a:lnTo>
                    <a:pt x="82" y="750"/>
                  </a:lnTo>
                  <a:lnTo>
                    <a:pt x="98" y="715"/>
                  </a:lnTo>
                  <a:lnTo>
                    <a:pt x="115" y="680"/>
                  </a:lnTo>
                  <a:lnTo>
                    <a:pt x="134" y="646"/>
                  </a:lnTo>
                  <a:lnTo>
                    <a:pt x="153" y="611"/>
                  </a:lnTo>
                  <a:lnTo>
                    <a:pt x="172" y="577"/>
                  </a:lnTo>
                  <a:lnTo>
                    <a:pt x="189" y="542"/>
                  </a:lnTo>
                  <a:lnTo>
                    <a:pt x="204" y="510"/>
                  </a:lnTo>
                  <a:lnTo>
                    <a:pt x="219" y="478"/>
                  </a:lnTo>
                  <a:lnTo>
                    <a:pt x="230" y="444"/>
                  </a:lnTo>
                  <a:lnTo>
                    <a:pt x="242" y="411"/>
                  </a:lnTo>
                  <a:lnTo>
                    <a:pt x="251" y="377"/>
                  </a:lnTo>
                  <a:lnTo>
                    <a:pt x="258" y="341"/>
                  </a:lnTo>
                  <a:lnTo>
                    <a:pt x="262" y="305"/>
                  </a:lnTo>
                  <a:lnTo>
                    <a:pt x="265" y="268"/>
                  </a:lnTo>
                  <a:lnTo>
                    <a:pt x="267" y="242"/>
                  </a:lnTo>
                  <a:lnTo>
                    <a:pt x="269" y="217"/>
                  </a:lnTo>
                  <a:lnTo>
                    <a:pt x="272" y="190"/>
                  </a:lnTo>
                  <a:lnTo>
                    <a:pt x="274" y="165"/>
                  </a:lnTo>
                  <a:lnTo>
                    <a:pt x="269" y="163"/>
                  </a:lnTo>
                  <a:lnTo>
                    <a:pt x="265" y="164"/>
                  </a:lnTo>
                  <a:lnTo>
                    <a:pt x="260" y="164"/>
                  </a:lnTo>
                  <a:lnTo>
                    <a:pt x="256" y="163"/>
                  </a:lnTo>
                  <a:lnTo>
                    <a:pt x="247" y="160"/>
                  </a:lnTo>
                  <a:lnTo>
                    <a:pt x="241" y="157"/>
                  </a:lnTo>
                  <a:lnTo>
                    <a:pt x="236" y="151"/>
                  </a:lnTo>
                  <a:lnTo>
                    <a:pt x="231" y="144"/>
                  </a:lnTo>
                  <a:lnTo>
                    <a:pt x="227" y="137"/>
                  </a:lnTo>
                  <a:lnTo>
                    <a:pt x="224" y="129"/>
                  </a:lnTo>
                  <a:lnTo>
                    <a:pt x="221" y="121"/>
                  </a:lnTo>
                  <a:lnTo>
                    <a:pt x="219" y="113"/>
                  </a:lnTo>
                  <a:lnTo>
                    <a:pt x="222" y="90"/>
                  </a:lnTo>
                  <a:lnTo>
                    <a:pt x="226" y="68"/>
                  </a:lnTo>
                  <a:lnTo>
                    <a:pt x="233" y="48"/>
                  </a:lnTo>
                  <a:lnTo>
                    <a:pt x="247" y="33"/>
                  </a:lnTo>
                  <a:lnTo>
                    <a:pt x="258" y="27"/>
                  </a:lnTo>
                  <a:lnTo>
                    <a:pt x="269" y="21"/>
                  </a:lnTo>
                  <a:lnTo>
                    <a:pt x="281" y="17"/>
                  </a:lnTo>
                  <a:lnTo>
                    <a:pt x="293" y="13"/>
                  </a:lnTo>
                  <a:lnTo>
                    <a:pt x="306" y="10"/>
                  </a:lnTo>
                  <a:lnTo>
                    <a:pt x="319" y="7"/>
                  </a:lnTo>
                  <a:lnTo>
                    <a:pt x="331" y="5"/>
                  </a:lnTo>
                  <a:lnTo>
                    <a:pt x="345" y="4"/>
                  </a:lnTo>
                  <a:lnTo>
                    <a:pt x="358" y="3"/>
                  </a:lnTo>
                  <a:lnTo>
                    <a:pt x="372" y="3"/>
                  </a:lnTo>
                  <a:lnTo>
                    <a:pt x="385" y="2"/>
                  </a:lnTo>
                  <a:lnTo>
                    <a:pt x="398" y="2"/>
                  </a:lnTo>
                  <a:lnTo>
                    <a:pt x="412" y="2"/>
                  </a:lnTo>
                  <a:lnTo>
                    <a:pt x="426" y="2"/>
                  </a:lnTo>
                  <a:lnTo>
                    <a:pt x="438" y="2"/>
                  </a:lnTo>
                  <a:lnTo>
                    <a:pt x="452" y="2"/>
                  </a:lnTo>
                  <a:lnTo>
                    <a:pt x="469" y="2"/>
                  </a:lnTo>
                  <a:lnTo>
                    <a:pt x="488" y="0"/>
                  </a:lnTo>
                  <a:lnTo>
                    <a:pt x="505" y="0"/>
                  </a:lnTo>
                  <a:lnTo>
                    <a:pt x="522" y="0"/>
                  </a:lnTo>
                  <a:lnTo>
                    <a:pt x="541" y="0"/>
                  </a:lnTo>
                  <a:lnTo>
                    <a:pt x="558" y="2"/>
                  </a:lnTo>
                  <a:lnTo>
                    <a:pt x="575" y="3"/>
                  </a:lnTo>
                  <a:lnTo>
                    <a:pt x="592" y="4"/>
                  </a:lnTo>
                  <a:lnTo>
                    <a:pt x="610" y="6"/>
                  </a:lnTo>
                  <a:lnTo>
                    <a:pt x="627" y="9"/>
                  </a:lnTo>
                  <a:lnTo>
                    <a:pt x="643" y="12"/>
                  </a:lnTo>
                  <a:lnTo>
                    <a:pt x="660" y="17"/>
                  </a:lnTo>
                  <a:lnTo>
                    <a:pt x="675" y="21"/>
                  </a:lnTo>
                  <a:lnTo>
                    <a:pt x="691" y="27"/>
                  </a:lnTo>
                  <a:lnTo>
                    <a:pt x="706" y="34"/>
                  </a:lnTo>
                  <a:lnTo>
                    <a:pt x="721" y="42"/>
                  </a:lnTo>
                  <a:close/>
                </a:path>
              </a:pathLst>
            </a:custGeom>
            <a:solidFill>
              <a:srgbClr val="000099">
                <a:alpha val="22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 rot="60301" flipH="1">
              <a:off x="223" y="3746"/>
              <a:ext cx="138" cy="333"/>
            </a:xfrm>
            <a:custGeom>
              <a:avLst/>
              <a:gdLst/>
              <a:ahLst/>
              <a:cxnLst>
                <a:cxn ang="0">
                  <a:pos x="730" y="66"/>
                </a:cxn>
                <a:cxn ang="0">
                  <a:pos x="727" y="105"/>
                </a:cxn>
                <a:cxn ang="0">
                  <a:pos x="714" y="136"/>
                </a:cxn>
                <a:cxn ang="0">
                  <a:pos x="693" y="159"/>
                </a:cxn>
                <a:cxn ang="0">
                  <a:pos x="688" y="242"/>
                </a:cxn>
                <a:cxn ang="0">
                  <a:pos x="705" y="352"/>
                </a:cxn>
                <a:cxn ang="0">
                  <a:pos x="736" y="457"/>
                </a:cxn>
                <a:cxn ang="0">
                  <a:pos x="780" y="552"/>
                </a:cxn>
                <a:cxn ang="0">
                  <a:pos x="830" y="644"/>
                </a:cxn>
                <a:cxn ang="0">
                  <a:pos x="875" y="745"/>
                </a:cxn>
                <a:cxn ang="0">
                  <a:pos x="910" y="860"/>
                </a:cxn>
                <a:cxn ang="0">
                  <a:pos x="933" y="978"/>
                </a:cxn>
                <a:cxn ang="0">
                  <a:pos x="943" y="1063"/>
                </a:cxn>
                <a:cxn ang="0">
                  <a:pos x="954" y="1238"/>
                </a:cxn>
                <a:cxn ang="0">
                  <a:pos x="952" y="1644"/>
                </a:cxn>
                <a:cxn ang="0">
                  <a:pos x="941" y="1806"/>
                </a:cxn>
                <a:cxn ang="0">
                  <a:pos x="925" y="1969"/>
                </a:cxn>
                <a:cxn ang="0">
                  <a:pos x="907" y="2114"/>
                </a:cxn>
                <a:cxn ang="0">
                  <a:pos x="887" y="2221"/>
                </a:cxn>
                <a:cxn ang="0">
                  <a:pos x="843" y="2237"/>
                </a:cxn>
                <a:cxn ang="0">
                  <a:pos x="795" y="2250"/>
                </a:cxn>
                <a:cxn ang="0">
                  <a:pos x="726" y="2263"/>
                </a:cxn>
                <a:cxn ang="0">
                  <a:pos x="613" y="2274"/>
                </a:cxn>
                <a:cxn ang="0">
                  <a:pos x="497" y="2277"/>
                </a:cxn>
                <a:cxn ang="0">
                  <a:pos x="380" y="2276"/>
                </a:cxn>
                <a:cxn ang="0">
                  <a:pos x="262" y="2271"/>
                </a:cxn>
                <a:cxn ang="0">
                  <a:pos x="149" y="2261"/>
                </a:cxn>
                <a:cxn ang="0">
                  <a:pos x="123" y="2251"/>
                </a:cxn>
                <a:cxn ang="0">
                  <a:pos x="97" y="2242"/>
                </a:cxn>
                <a:cxn ang="0">
                  <a:pos x="69" y="2228"/>
                </a:cxn>
                <a:cxn ang="0">
                  <a:pos x="46" y="2200"/>
                </a:cxn>
                <a:cxn ang="0">
                  <a:pos x="28" y="1842"/>
                </a:cxn>
                <a:cxn ang="0">
                  <a:pos x="6" y="1482"/>
                </a:cxn>
                <a:cxn ang="0">
                  <a:pos x="1" y="1190"/>
                </a:cxn>
                <a:cxn ang="0">
                  <a:pos x="13" y="1030"/>
                </a:cxn>
                <a:cxn ang="0">
                  <a:pos x="41" y="873"/>
                </a:cxn>
                <a:cxn ang="0">
                  <a:pos x="82" y="750"/>
                </a:cxn>
                <a:cxn ang="0">
                  <a:pos x="134" y="646"/>
                </a:cxn>
                <a:cxn ang="0">
                  <a:pos x="189" y="542"/>
                </a:cxn>
                <a:cxn ang="0">
                  <a:pos x="230" y="444"/>
                </a:cxn>
                <a:cxn ang="0">
                  <a:pos x="258" y="341"/>
                </a:cxn>
                <a:cxn ang="0">
                  <a:pos x="267" y="242"/>
                </a:cxn>
                <a:cxn ang="0">
                  <a:pos x="274" y="165"/>
                </a:cxn>
                <a:cxn ang="0">
                  <a:pos x="260" y="164"/>
                </a:cxn>
                <a:cxn ang="0">
                  <a:pos x="241" y="157"/>
                </a:cxn>
                <a:cxn ang="0">
                  <a:pos x="227" y="137"/>
                </a:cxn>
                <a:cxn ang="0">
                  <a:pos x="219" y="113"/>
                </a:cxn>
                <a:cxn ang="0">
                  <a:pos x="233" y="48"/>
                </a:cxn>
                <a:cxn ang="0">
                  <a:pos x="269" y="21"/>
                </a:cxn>
                <a:cxn ang="0">
                  <a:pos x="306" y="10"/>
                </a:cxn>
                <a:cxn ang="0">
                  <a:pos x="345" y="4"/>
                </a:cxn>
                <a:cxn ang="0">
                  <a:pos x="385" y="2"/>
                </a:cxn>
                <a:cxn ang="0">
                  <a:pos x="426" y="2"/>
                </a:cxn>
                <a:cxn ang="0">
                  <a:pos x="469" y="2"/>
                </a:cxn>
                <a:cxn ang="0">
                  <a:pos x="522" y="0"/>
                </a:cxn>
                <a:cxn ang="0">
                  <a:pos x="575" y="3"/>
                </a:cxn>
                <a:cxn ang="0">
                  <a:pos x="627" y="9"/>
                </a:cxn>
                <a:cxn ang="0">
                  <a:pos x="675" y="21"/>
                </a:cxn>
                <a:cxn ang="0">
                  <a:pos x="721" y="42"/>
                </a:cxn>
              </a:cxnLst>
              <a:rect l="0" t="0" r="r" b="b"/>
              <a:pathLst>
                <a:path w="958" h="2277">
                  <a:moveTo>
                    <a:pt x="721" y="42"/>
                  </a:moveTo>
                  <a:lnTo>
                    <a:pt x="729" y="52"/>
                  </a:lnTo>
                  <a:lnTo>
                    <a:pt x="730" y="66"/>
                  </a:lnTo>
                  <a:lnTo>
                    <a:pt x="729" y="81"/>
                  </a:lnTo>
                  <a:lnTo>
                    <a:pt x="729" y="95"/>
                  </a:lnTo>
                  <a:lnTo>
                    <a:pt x="727" y="105"/>
                  </a:lnTo>
                  <a:lnTo>
                    <a:pt x="723" y="117"/>
                  </a:lnTo>
                  <a:lnTo>
                    <a:pt x="719" y="126"/>
                  </a:lnTo>
                  <a:lnTo>
                    <a:pt x="714" y="136"/>
                  </a:lnTo>
                  <a:lnTo>
                    <a:pt x="708" y="144"/>
                  </a:lnTo>
                  <a:lnTo>
                    <a:pt x="702" y="152"/>
                  </a:lnTo>
                  <a:lnTo>
                    <a:pt x="693" y="159"/>
                  </a:lnTo>
                  <a:lnTo>
                    <a:pt x="684" y="165"/>
                  </a:lnTo>
                  <a:lnTo>
                    <a:pt x="685" y="204"/>
                  </a:lnTo>
                  <a:lnTo>
                    <a:pt x="688" y="242"/>
                  </a:lnTo>
                  <a:lnTo>
                    <a:pt x="692" y="280"/>
                  </a:lnTo>
                  <a:lnTo>
                    <a:pt x="698" y="316"/>
                  </a:lnTo>
                  <a:lnTo>
                    <a:pt x="705" y="352"/>
                  </a:lnTo>
                  <a:lnTo>
                    <a:pt x="713" y="388"/>
                  </a:lnTo>
                  <a:lnTo>
                    <a:pt x="723" y="423"/>
                  </a:lnTo>
                  <a:lnTo>
                    <a:pt x="736" y="457"/>
                  </a:lnTo>
                  <a:lnTo>
                    <a:pt x="750" y="489"/>
                  </a:lnTo>
                  <a:lnTo>
                    <a:pt x="765" y="521"/>
                  </a:lnTo>
                  <a:lnTo>
                    <a:pt x="780" y="552"/>
                  </a:lnTo>
                  <a:lnTo>
                    <a:pt x="797" y="582"/>
                  </a:lnTo>
                  <a:lnTo>
                    <a:pt x="813" y="613"/>
                  </a:lnTo>
                  <a:lnTo>
                    <a:pt x="830" y="644"/>
                  </a:lnTo>
                  <a:lnTo>
                    <a:pt x="845" y="676"/>
                  </a:lnTo>
                  <a:lnTo>
                    <a:pt x="860" y="708"/>
                  </a:lnTo>
                  <a:lnTo>
                    <a:pt x="875" y="745"/>
                  </a:lnTo>
                  <a:lnTo>
                    <a:pt x="888" y="782"/>
                  </a:lnTo>
                  <a:lnTo>
                    <a:pt x="899" y="820"/>
                  </a:lnTo>
                  <a:lnTo>
                    <a:pt x="910" y="860"/>
                  </a:lnTo>
                  <a:lnTo>
                    <a:pt x="919" y="899"/>
                  </a:lnTo>
                  <a:lnTo>
                    <a:pt x="927" y="938"/>
                  </a:lnTo>
                  <a:lnTo>
                    <a:pt x="933" y="978"/>
                  </a:lnTo>
                  <a:lnTo>
                    <a:pt x="938" y="1018"/>
                  </a:lnTo>
                  <a:lnTo>
                    <a:pt x="941" y="1040"/>
                  </a:lnTo>
                  <a:lnTo>
                    <a:pt x="943" y="1063"/>
                  </a:lnTo>
                  <a:lnTo>
                    <a:pt x="944" y="1086"/>
                  </a:lnTo>
                  <a:lnTo>
                    <a:pt x="946" y="1109"/>
                  </a:lnTo>
                  <a:lnTo>
                    <a:pt x="954" y="1238"/>
                  </a:lnTo>
                  <a:lnTo>
                    <a:pt x="958" y="1374"/>
                  </a:lnTo>
                  <a:lnTo>
                    <a:pt x="957" y="1510"/>
                  </a:lnTo>
                  <a:lnTo>
                    <a:pt x="952" y="1644"/>
                  </a:lnTo>
                  <a:lnTo>
                    <a:pt x="950" y="1697"/>
                  </a:lnTo>
                  <a:lnTo>
                    <a:pt x="945" y="1751"/>
                  </a:lnTo>
                  <a:lnTo>
                    <a:pt x="941" y="1806"/>
                  </a:lnTo>
                  <a:lnTo>
                    <a:pt x="936" y="1860"/>
                  </a:lnTo>
                  <a:lnTo>
                    <a:pt x="930" y="1915"/>
                  </a:lnTo>
                  <a:lnTo>
                    <a:pt x="925" y="1969"/>
                  </a:lnTo>
                  <a:lnTo>
                    <a:pt x="918" y="2024"/>
                  </a:lnTo>
                  <a:lnTo>
                    <a:pt x="912" y="2077"/>
                  </a:lnTo>
                  <a:lnTo>
                    <a:pt x="907" y="2114"/>
                  </a:lnTo>
                  <a:lnTo>
                    <a:pt x="903" y="2151"/>
                  </a:lnTo>
                  <a:lnTo>
                    <a:pt x="896" y="2187"/>
                  </a:lnTo>
                  <a:lnTo>
                    <a:pt x="887" y="2221"/>
                  </a:lnTo>
                  <a:lnTo>
                    <a:pt x="873" y="2227"/>
                  </a:lnTo>
                  <a:lnTo>
                    <a:pt x="858" y="2231"/>
                  </a:lnTo>
                  <a:lnTo>
                    <a:pt x="843" y="2237"/>
                  </a:lnTo>
                  <a:lnTo>
                    <a:pt x="827" y="2242"/>
                  </a:lnTo>
                  <a:lnTo>
                    <a:pt x="811" y="2246"/>
                  </a:lnTo>
                  <a:lnTo>
                    <a:pt x="795" y="2250"/>
                  </a:lnTo>
                  <a:lnTo>
                    <a:pt x="779" y="2253"/>
                  </a:lnTo>
                  <a:lnTo>
                    <a:pt x="762" y="2257"/>
                  </a:lnTo>
                  <a:lnTo>
                    <a:pt x="726" y="2263"/>
                  </a:lnTo>
                  <a:lnTo>
                    <a:pt x="689" y="2267"/>
                  </a:lnTo>
                  <a:lnTo>
                    <a:pt x="651" y="2271"/>
                  </a:lnTo>
                  <a:lnTo>
                    <a:pt x="613" y="2274"/>
                  </a:lnTo>
                  <a:lnTo>
                    <a:pt x="574" y="2275"/>
                  </a:lnTo>
                  <a:lnTo>
                    <a:pt x="536" y="2277"/>
                  </a:lnTo>
                  <a:lnTo>
                    <a:pt x="497" y="2277"/>
                  </a:lnTo>
                  <a:lnTo>
                    <a:pt x="458" y="2277"/>
                  </a:lnTo>
                  <a:lnTo>
                    <a:pt x="419" y="2277"/>
                  </a:lnTo>
                  <a:lnTo>
                    <a:pt x="380" y="2276"/>
                  </a:lnTo>
                  <a:lnTo>
                    <a:pt x="341" y="2274"/>
                  </a:lnTo>
                  <a:lnTo>
                    <a:pt x="302" y="2273"/>
                  </a:lnTo>
                  <a:lnTo>
                    <a:pt x="262" y="2271"/>
                  </a:lnTo>
                  <a:lnTo>
                    <a:pt x="224" y="2267"/>
                  </a:lnTo>
                  <a:lnTo>
                    <a:pt x="187" y="2265"/>
                  </a:lnTo>
                  <a:lnTo>
                    <a:pt x="149" y="2261"/>
                  </a:lnTo>
                  <a:lnTo>
                    <a:pt x="141" y="2258"/>
                  </a:lnTo>
                  <a:lnTo>
                    <a:pt x="133" y="2254"/>
                  </a:lnTo>
                  <a:lnTo>
                    <a:pt x="123" y="2251"/>
                  </a:lnTo>
                  <a:lnTo>
                    <a:pt x="115" y="2248"/>
                  </a:lnTo>
                  <a:lnTo>
                    <a:pt x="106" y="2245"/>
                  </a:lnTo>
                  <a:lnTo>
                    <a:pt x="97" y="2242"/>
                  </a:lnTo>
                  <a:lnTo>
                    <a:pt x="88" y="2240"/>
                  </a:lnTo>
                  <a:lnTo>
                    <a:pt x="79" y="2237"/>
                  </a:lnTo>
                  <a:lnTo>
                    <a:pt x="69" y="2228"/>
                  </a:lnTo>
                  <a:lnTo>
                    <a:pt x="59" y="2222"/>
                  </a:lnTo>
                  <a:lnTo>
                    <a:pt x="50" y="2214"/>
                  </a:lnTo>
                  <a:lnTo>
                    <a:pt x="46" y="2200"/>
                  </a:lnTo>
                  <a:lnTo>
                    <a:pt x="42" y="2081"/>
                  </a:lnTo>
                  <a:lnTo>
                    <a:pt x="36" y="1961"/>
                  </a:lnTo>
                  <a:lnTo>
                    <a:pt x="28" y="1842"/>
                  </a:lnTo>
                  <a:lnTo>
                    <a:pt x="20" y="1721"/>
                  </a:lnTo>
                  <a:lnTo>
                    <a:pt x="13" y="1601"/>
                  </a:lnTo>
                  <a:lnTo>
                    <a:pt x="6" y="1482"/>
                  </a:lnTo>
                  <a:lnTo>
                    <a:pt x="1" y="1362"/>
                  </a:lnTo>
                  <a:lnTo>
                    <a:pt x="0" y="1242"/>
                  </a:lnTo>
                  <a:lnTo>
                    <a:pt x="1" y="1190"/>
                  </a:lnTo>
                  <a:lnTo>
                    <a:pt x="4" y="1137"/>
                  </a:lnTo>
                  <a:lnTo>
                    <a:pt x="7" y="1083"/>
                  </a:lnTo>
                  <a:lnTo>
                    <a:pt x="13" y="1030"/>
                  </a:lnTo>
                  <a:lnTo>
                    <a:pt x="20" y="977"/>
                  </a:lnTo>
                  <a:lnTo>
                    <a:pt x="29" y="924"/>
                  </a:lnTo>
                  <a:lnTo>
                    <a:pt x="41" y="873"/>
                  </a:lnTo>
                  <a:lnTo>
                    <a:pt x="54" y="823"/>
                  </a:lnTo>
                  <a:lnTo>
                    <a:pt x="67" y="786"/>
                  </a:lnTo>
                  <a:lnTo>
                    <a:pt x="82" y="750"/>
                  </a:lnTo>
                  <a:lnTo>
                    <a:pt x="98" y="715"/>
                  </a:lnTo>
                  <a:lnTo>
                    <a:pt x="115" y="680"/>
                  </a:lnTo>
                  <a:lnTo>
                    <a:pt x="134" y="646"/>
                  </a:lnTo>
                  <a:lnTo>
                    <a:pt x="153" y="611"/>
                  </a:lnTo>
                  <a:lnTo>
                    <a:pt x="172" y="577"/>
                  </a:lnTo>
                  <a:lnTo>
                    <a:pt x="189" y="542"/>
                  </a:lnTo>
                  <a:lnTo>
                    <a:pt x="204" y="510"/>
                  </a:lnTo>
                  <a:lnTo>
                    <a:pt x="219" y="478"/>
                  </a:lnTo>
                  <a:lnTo>
                    <a:pt x="230" y="444"/>
                  </a:lnTo>
                  <a:lnTo>
                    <a:pt x="242" y="411"/>
                  </a:lnTo>
                  <a:lnTo>
                    <a:pt x="251" y="377"/>
                  </a:lnTo>
                  <a:lnTo>
                    <a:pt x="258" y="341"/>
                  </a:lnTo>
                  <a:lnTo>
                    <a:pt x="262" y="305"/>
                  </a:lnTo>
                  <a:lnTo>
                    <a:pt x="265" y="268"/>
                  </a:lnTo>
                  <a:lnTo>
                    <a:pt x="267" y="242"/>
                  </a:lnTo>
                  <a:lnTo>
                    <a:pt x="269" y="217"/>
                  </a:lnTo>
                  <a:lnTo>
                    <a:pt x="272" y="190"/>
                  </a:lnTo>
                  <a:lnTo>
                    <a:pt x="274" y="165"/>
                  </a:lnTo>
                  <a:lnTo>
                    <a:pt x="269" y="163"/>
                  </a:lnTo>
                  <a:lnTo>
                    <a:pt x="265" y="164"/>
                  </a:lnTo>
                  <a:lnTo>
                    <a:pt x="260" y="164"/>
                  </a:lnTo>
                  <a:lnTo>
                    <a:pt x="256" y="163"/>
                  </a:lnTo>
                  <a:lnTo>
                    <a:pt x="247" y="160"/>
                  </a:lnTo>
                  <a:lnTo>
                    <a:pt x="241" y="157"/>
                  </a:lnTo>
                  <a:lnTo>
                    <a:pt x="236" y="151"/>
                  </a:lnTo>
                  <a:lnTo>
                    <a:pt x="231" y="144"/>
                  </a:lnTo>
                  <a:lnTo>
                    <a:pt x="227" y="137"/>
                  </a:lnTo>
                  <a:lnTo>
                    <a:pt x="224" y="129"/>
                  </a:lnTo>
                  <a:lnTo>
                    <a:pt x="221" y="121"/>
                  </a:lnTo>
                  <a:lnTo>
                    <a:pt x="219" y="113"/>
                  </a:lnTo>
                  <a:lnTo>
                    <a:pt x="222" y="90"/>
                  </a:lnTo>
                  <a:lnTo>
                    <a:pt x="226" y="68"/>
                  </a:lnTo>
                  <a:lnTo>
                    <a:pt x="233" y="48"/>
                  </a:lnTo>
                  <a:lnTo>
                    <a:pt x="247" y="33"/>
                  </a:lnTo>
                  <a:lnTo>
                    <a:pt x="258" y="27"/>
                  </a:lnTo>
                  <a:lnTo>
                    <a:pt x="269" y="21"/>
                  </a:lnTo>
                  <a:lnTo>
                    <a:pt x="281" y="17"/>
                  </a:lnTo>
                  <a:lnTo>
                    <a:pt x="293" y="13"/>
                  </a:lnTo>
                  <a:lnTo>
                    <a:pt x="306" y="10"/>
                  </a:lnTo>
                  <a:lnTo>
                    <a:pt x="319" y="7"/>
                  </a:lnTo>
                  <a:lnTo>
                    <a:pt x="331" y="5"/>
                  </a:lnTo>
                  <a:lnTo>
                    <a:pt x="345" y="4"/>
                  </a:lnTo>
                  <a:lnTo>
                    <a:pt x="358" y="3"/>
                  </a:lnTo>
                  <a:lnTo>
                    <a:pt x="372" y="3"/>
                  </a:lnTo>
                  <a:lnTo>
                    <a:pt x="385" y="2"/>
                  </a:lnTo>
                  <a:lnTo>
                    <a:pt x="398" y="2"/>
                  </a:lnTo>
                  <a:lnTo>
                    <a:pt x="412" y="2"/>
                  </a:lnTo>
                  <a:lnTo>
                    <a:pt x="426" y="2"/>
                  </a:lnTo>
                  <a:lnTo>
                    <a:pt x="438" y="2"/>
                  </a:lnTo>
                  <a:lnTo>
                    <a:pt x="452" y="2"/>
                  </a:lnTo>
                  <a:lnTo>
                    <a:pt x="469" y="2"/>
                  </a:lnTo>
                  <a:lnTo>
                    <a:pt x="488" y="0"/>
                  </a:lnTo>
                  <a:lnTo>
                    <a:pt x="505" y="0"/>
                  </a:lnTo>
                  <a:lnTo>
                    <a:pt x="522" y="0"/>
                  </a:lnTo>
                  <a:lnTo>
                    <a:pt x="541" y="0"/>
                  </a:lnTo>
                  <a:lnTo>
                    <a:pt x="558" y="2"/>
                  </a:lnTo>
                  <a:lnTo>
                    <a:pt x="575" y="3"/>
                  </a:lnTo>
                  <a:lnTo>
                    <a:pt x="592" y="4"/>
                  </a:lnTo>
                  <a:lnTo>
                    <a:pt x="610" y="6"/>
                  </a:lnTo>
                  <a:lnTo>
                    <a:pt x="627" y="9"/>
                  </a:lnTo>
                  <a:lnTo>
                    <a:pt x="643" y="12"/>
                  </a:lnTo>
                  <a:lnTo>
                    <a:pt x="660" y="17"/>
                  </a:lnTo>
                  <a:lnTo>
                    <a:pt x="675" y="21"/>
                  </a:lnTo>
                  <a:lnTo>
                    <a:pt x="691" y="27"/>
                  </a:lnTo>
                  <a:lnTo>
                    <a:pt x="706" y="34"/>
                  </a:lnTo>
                  <a:lnTo>
                    <a:pt x="721" y="42"/>
                  </a:lnTo>
                  <a:close/>
                </a:path>
              </a:pathLst>
            </a:custGeom>
            <a:solidFill>
              <a:srgbClr val="000099">
                <a:alpha val="8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886200" y="3810000"/>
            <a:ext cx="1397000" cy="1817688"/>
            <a:chOff x="2448" y="2455"/>
            <a:chExt cx="880" cy="1145"/>
          </a:xfrm>
        </p:grpSpPr>
        <p:sp>
          <p:nvSpPr>
            <p:cNvPr id="2068" name="AutoShape 20"/>
            <p:cNvSpPr>
              <a:spLocks noChangeAspect="1" noChangeArrowheads="1" noTextEdit="1"/>
            </p:cNvSpPr>
            <p:nvPr/>
          </p:nvSpPr>
          <p:spPr bwMode="auto">
            <a:xfrm>
              <a:off x="2448" y="2455"/>
              <a:ext cx="880" cy="1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2515" y="2640"/>
              <a:ext cx="813" cy="722"/>
            </a:xfrm>
            <a:custGeom>
              <a:avLst/>
              <a:gdLst/>
              <a:ahLst/>
              <a:cxnLst>
                <a:cxn ang="0">
                  <a:pos x="1339" y="1443"/>
                </a:cxn>
                <a:cxn ang="0">
                  <a:pos x="41" y="1271"/>
                </a:cxn>
                <a:cxn ang="0">
                  <a:pos x="0" y="85"/>
                </a:cxn>
                <a:cxn ang="0">
                  <a:pos x="1626" y="0"/>
                </a:cxn>
                <a:cxn ang="0">
                  <a:pos x="1339" y="1443"/>
                </a:cxn>
              </a:cxnLst>
              <a:rect l="0" t="0" r="r" b="b"/>
              <a:pathLst>
                <a:path w="1626" h="1443">
                  <a:moveTo>
                    <a:pt x="1339" y="1443"/>
                  </a:moveTo>
                  <a:lnTo>
                    <a:pt x="41" y="1271"/>
                  </a:lnTo>
                  <a:lnTo>
                    <a:pt x="0" y="85"/>
                  </a:lnTo>
                  <a:lnTo>
                    <a:pt x="1626" y="0"/>
                  </a:lnTo>
                  <a:lnTo>
                    <a:pt x="1339" y="1443"/>
                  </a:lnTo>
                  <a:close/>
                </a:path>
              </a:pathLst>
            </a:custGeom>
            <a:solidFill>
              <a:srgbClr val="002A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2448" y="2461"/>
              <a:ext cx="823" cy="1126"/>
            </a:xfrm>
            <a:custGeom>
              <a:avLst/>
              <a:gdLst/>
              <a:ahLst/>
              <a:cxnLst>
                <a:cxn ang="0">
                  <a:pos x="1124" y="108"/>
                </a:cxn>
                <a:cxn ang="0">
                  <a:pos x="1151" y="131"/>
                </a:cxn>
                <a:cxn ang="0">
                  <a:pos x="1123" y="200"/>
                </a:cxn>
                <a:cxn ang="0">
                  <a:pos x="1052" y="362"/>
                </a:cxn>
                <a:cxn ang="0">
                  <a:pos x="1108" y="442"/>
                </a:cxn>
                <a:cxn ang="0">
                  <a:pos x="1221" y="758"/>
                </a:cxn>
                <a:cxn ang="0">
                  <a:pos x="1263" y="1024"/>
                </a:cxn>
                <a:cxn ang="0">
                  <a:pos x="1334" y="1176"/>
                </a:cxn>
                <a:cxn ang="0">
                  <a:pos x="1395" y="1262"/>
                </a:cxn>
                <a:cxn ang="0">
                  <a:pos x="1523" y="1365"/>
                </a:cxn>
                <a:cxn ang="0">
                  <a:pos x="1546" y="1441"/>
                </a:cxn>
                <a:cxn ang="0">
                  <a:pos x="1641" y="1564"/>
                </a:cxn>
                <a:cxn ang="0">
                  <a:pos x="1579" y="1799"/>
                </a:cxn>
                <a:cxn ang="0">
                  <a:pos x="1434" y="1846"/>
                </a:cxn>
                <a:cxn ang="0">
                  <a:pos x="1272" y="1779"/>
                </a:cxn>
                <a:cxn ang="0">
                  <a:pos x="1214" y="1461"/>
                </a:cxn>
                <a:cxn ang="0">
                  <a:pos x="1257" y="1280"/>
                </a:cxn>
                <a:cxn ang="0">
                  <a:pos x="1170" y="1144"/>
                </a:cxn>
                <a:cxn ang="0">
                  <a:pos x="1028" y="982"/>
                </a:cxn>
                <a:cxn ang="0">
                  <a:pos x="965" y="1252"/>
                </a:cxn>
                <a:cxn ang="0">
                  <a:pos x="999" y="1740"/>
                </a:cxn>
                <a:cxn ang="0">
                  <a:pos x="990" y="2072"/>
                </a:cxn>
                <a:cxn ang="0">
                  <a:pos x="1033" y="2139"/>
                </a:cxn>
                <a:cxn ang="0">
                  <a:pos x="1102" y="2206"/>
                </a:cxn>
                <a:cxn ang="0">
                  <a:pos x="1010" y="2245"/>
                </a:cxn>
                <a:cxn ang="0">
                  <a:pos x="882" y="2209"/>
                </a:cxn>
                <a:cxn ang="0">
                  <a:pos x="847" y="2132"/>
                </a:cxn>
                <a:cxn ang="0">
                  <a:pos x="836" y="2074"/>
                </a:cxn>
                <a:cxn ang="0">
                  <a:pos x="754" y="1637"/>
                </a:cxn>
                <a:cxn ang="0">
                  <a:pos x="617" y="1740"/>
                </a:cxn>
                <a:cxn ang="0">
                  <a:pos x="411" y="1960"/>
                </a:cxn>
                <a:cxn ang="0">
                  <a:pos x="372" y="2013"/>
                </a:cxn>
                <a:cxn ang="0">
                  <a:pos x="394" y="2100"/>
                </a:cxn>
                <a:cxn ang="0">
                  <a:pos x="614" y="2143"/>
                </a:cxn>
                <a:cxn ang="0">
                  <a:pos x="784" y="2186"/>
                </a:cxn>
                <a:cxn ang="0">
                  <a:pos x="692" y="2203"/>
                </a:cxn>
                <a:cxn ang="0">
                  <a:pos x="463" y="2173"/>
                </a:cxn>
                <a:cxn ang="0">
                  <a:pos x="346" y="2179"/>
                </a:cxn>
                <a:cxn ang="0">
                  <a:pos x="222" y="2134"/>
                </a:cxn>
                <a:cxn ang="0">
                  <a:pos x="70" y="2097"/>
                </a:cxn>
                <a:cxn ang="0">
                  <a:pos x="38" y="2060"/>
                </a:cxn>
                <a:cxn ang="0">
                  <a:pos x="173" y="2071"/>
                </a:cxn>
                <a:cxn ang="0">
                  <a:pos x="229" y="1991"/>
                </a:cxn>
                <a:cxn ang="0">
                  <a:pos x="247" y="1927"/>
                </a:cxn>
                <a:cxn ang="0">
                  <a:pos x="387" y="1662"/>
                </a:cxn>
                <a:cxn ang="0">
                  <a:pos x="516" y="1266"/>
                </a:cxn>
                <a:cxn ang="0">
                  <a:pos x="386" y="1269"/>
                </a:cxn>
                <a:cxn ang="0">
                  <a:pos x="368" y="997"/>
                </a:cxn>
                <a:cxn ang="0">
                  <a:pos x="424" y="734"/>
                </a:cxn>
                <a:cxn ang="0">
                  <a:pos x="496" y="614"/>
                </a:cxn>
                <a:cxn ang="0">
                  <a:pos x="587" y="504"/>
                </a:cxn>
                <a:cxn ang="0">
                  <a:pos x="715" y="416"/>
                </a:cxn>
                <a:cxn ang="0">
                  <a:pos x="843" y="356"/>
                </a:cxn>
                <a:cxn ang="0">
                  <a:pos x="870" y="280"/>
                </a:cxn>
                <a:cxn ang="0">
                  <a:pos x="829" y="217"/>
                </a:cxn>
                <a:cxn ang="0">
                  <a:pos x="939" y="63"/>
                </a:cxn>
                <a:cxn ang="0">
                  <a:pos x="1108" y="23"/>
                </a:cxn>
              </a:cxnLst>
              <a:rect l="0" t="0" r="r" b="b"/>
              <a:pathLst>
                <a:path w="1646" h="2250">
                  <a:moveTo>
                    <a:pt x="1117" y="72"/>
                  </a:moveTo>
                  <a:lnTo>
                    <a:pt x="1112" y="78"/>
                  </a:lnTo>
                  <a:lnTo>
                    <a:pt x="1109" y="84"/>
                  </a:lnTo>
                  <a:lnTo>
                    <a:pt x="1106" y="91"/>
                  </a:lnTo>
                  <a:lnTo>
                    <a:pt x="1110" y="96"/>
                  </a:lnTo>
                  <a:lnTo>
                    <a:pt x="1109" y="106"/>
                  </a:lnTo>
                  <a:lnTo>
                    <a:pt x="1113" y="107"/>
                  </a:lnTo>
                  <a:lnTo>
                    <a:pt x="1119" y="108"/>
                  </a:lnTo>
                  <a:lnTo>
                    <a:pt x="1124" y="108"/>
                  </a:lnTo>
                  <a:lnTo>
                    <a:pt x="1130" y="109"/>
                  </a:lnTo>
                  <a:lnTo>
                    <a:pt x="1135" y="110"/>
                  </a:lnTo>
                  <a:lnTo>
                    <a:pt x="1140" y="110"/>
                  </a:lnTo>
                  <a:lnTo>
                    <a:pt x="1146" y="111"/>
                  </a:lnTo>
                  <a:lnTo>
                    <a:pt x="1150" y="111"/>
                  </a:lnTo>
                  <a:lnTo>
                    <a:pt x="1153" y="116"/>
                  </a:lnTo>
                  <a:lnTo>
                    <a:pt x="1153" y="122"/>
                  </a:lnTo>
                  <a:lnTo>
                    <a:pt x="1153" y="126"/>
                  </a:lnTo>
                  <a:lnTo>
                    <a:pt x="1151" y="131"/>
                  </a:lnTo>
                  <a:lnTo>
                    <a:pt x="1148" y="136"/>
                  </a:lnTo>
                  <a:lnTo>
                    <a:pt x="1143" y="140"/>
                  </a:lnTo>
                  <a:lnTo>
                    <a:pt x="1139" y="144"/>
                  </a:lnTo>
                  <a:lnTo>
                    <a:pt x="1134" y="147"/>
                  </a:lnTo>
                  <a:lnTo>
                    <a:pt x="1130" y="151"/>
                  </a:lnTo>
                  <a:lnTo>
                    <a:pt x="1124" y="154"/>
                  </a:lnTo>
                  <a:lnTo>
                    <a:pt x="1119" y="158"/>
                  </a:lnTo>
                  <a:lnTo>
                    <a:pt x="1115" y="161"/>
                  </a:lnTo>
                  <a:lnTo>
                    <a:pt x="1123" y="200"/>
                  </a:lnTo>
                  <a:lnTo>
                    <a:pt x="1123" y="241"/>
                  </a:lnTo>
                  <a:lnTo>
                    <a:pt x="1116" y="282"/>
                  </a:lnTo>
                  <a:lnTo>
                    <a:pt x="1105" y="320"/>
                  </a:lnTo>
                  <a:lnTo>
                    <a:pt x="1101" y="332"/>
                  </a:lnTo>
                  <a:lnTo>
                    <a:pt x="1094" y="341"/>
                  </a:lnTo>
                  <a:lnTo>
                    <a:pt x="1086" y="348"/>
                  </a:lnTo>
                  <a:lnTo>
                    <a:pt x="1075" y="353"/>
                  </a:lnTo>
                  <a:lnTo>
                    <a:pt x="1064" y="358"/>
                  </a:lnTo>
                  <a:lnTo>
                    <a:pt x="1052" y="362"/>
                  </a:lnTo>
                  <a:lnTo>
                    <a:pt x="1041" y="364"/>
                  </a:lnTo>
                  <a:lnTo>
                    <a:pt x="1029" y="365"/>
                  </a:lnTo>
                  <a:lnTo>
                    <a:pt x="1020" y="378"/>
                  </a:lnTo>
                  <a:lnTo>
                    <a:pt x="1034" y="389"/>
                  </a:lnTo>
                  <a:lnTo>
                    <a:pt x="1049" y="400"/>
                  </a:lnTo>
                  <a:lnTo>
                    <a:pt x="1064" y="410"/>
                  </a:lnTo>
                  <a:lnTo>
                    <a:pt x="1079" y="419"/>
                  </a:lnTo>
                  <a:lnTo>
                    <a:pt x="1094" y="431"/>
                  </a:lnTo>
                  <a:lnTo>
                    <a:pt x="1108" y="442"/>
                  </a:lnTo>
                  <a:lnTo>
                    <a:pt x="1120" y="456"/>
                  </a:lnTo>
                  <a:lnTo>
                    <a:pt x="1131" y="472"/>
                  </a:lnTo>
                  <a:lnTo>
                    <a:pt x="1153" y="509"/>
                  </a:lnTo>
                  <a:lnTo>
                    <a:pt x="1172" y="548"/>
                  </a:lnTo>
                  <a:lnTo>
                    <a:pt x="1188" y="587"/>
                  </a:lnTo>
                  <a:lnTo>
                    <a:pt x="1201" y="629"/>
                  </a:lnTo>
                  <a:lnTo>
                    <a:pt x="1211" y="670"/>
                  </a:lnTo>
                  <a:lnTo>
                    <a:pt x="1218" y="714"/>
                  </a:lnTo>
                  <a:lnTo>
                    <a:pt x="1221" y="758"/>
                  </a:lnTo>
                  <a:lnTo>
                    <a:pt x="1219" y="804"/>
                  </a:lnTo>
                  <a:lnTo>
                    <a:pt x="1219" y="833"/>
                  </a:lnTo>
                  <a:lnTo>
                    <a:pt x="1222" y="862"/>
                  </a:lnTo>
                  <a:lnTo>
                    <a:pt x="1225" y="891"/>
                  </a:lnTo>
                  <a:lnTo>
                    <a:pt x="1231" y="918"/>
                  </a:lnTo>
                  <a:lnTo>
                    <a:pt x="1238" y="946"/>
                  </a:lnTo>
                  <a:lnTo>
                    <a:pt x="1246" y="972"/>
                  </a:lnTo>
                  <a:lnTo>
                    <a:pt x="1254" y="999"/>
                  </a:lnTo>
                  <a:lnTo>
                    <a:pt x="1263" y="1024"/>
                  </a:lnTo>
                  <a:lnTo>
                    <a:pt x="1271" y="1043"/>
                  </a:lnTo>
                  <a:lnTo>
                    <a:pt x="1278" y="1060"/>
                  </a:lnTo>
                  <a:lnTo>
                    <a:pt x="1286" y="1078"/>
                  </a:lnTo>
                  <a:lnTo>
                    <a:pt x="1294" y="1096"/>
                  </a:lnTo>
                  <a:lnTo>
                    <a:pt x="1302" y="1113"/>
                  </a:lnTo>
                  <a:lnTo>
                    <a:pt x="1310" y="1131"/>
                  </a:lnTo>
                  <a:lnTo>
                    <a:pt x="1319" y="1149"/>
                  </a:lnTo>
                  <a:lnTo>
                    <a:pt x="1325" y="1167"/>
                  </a:lnTo>
                  <a:lnTo>
                    <a:pt x="1334" y="1176"/>
                  </a:lnTo>
                  <a:lnTo>
                    <a:pt x="1343" y="1186"/>
                  </a:lnTo>
                  <a:lnTo>
                    <a:pt x="1351" y="1196"/>
                  </a:lnTo>
                  <a:lnTo>
                    <a:pt x="1360" y="1206"/>
                  </a:lnTo>
                  <a:lnTo>
                    <a:pt x="1368" y="1217"/>
                  </a:lnTo>
                  <a:lnTo>
                    <a:pt x="1375" y="1228"/>
                  </a:lnTo>
                  <a:lnTo>
                    <a:pt x="1380" y="1240"/>
                  </a:lnTo>
                  <a:lnTo>
                    <a:pt x="1383" y="1252"/>
                  </a:lnTo>
                  <a:lnTo>
                    <a:pt x="1387" y="1259"/>
                  </a:lnTo>
                  <a:lnTo>
                    <a:pt x="1395" y="1262"/>
                  </a:lnTo>
                  <a:lnTo>
                    <a:pt x="1404" y="1263"/>
                  </a:lnTo>
                  <a:lnTo>
                    <a:pt x="1413" y="1265"/>
                  </a:lnTo>
                  <a:lnTo>
                    <a:pt x="1433" y="1274"/>
                  </a:lnTo>
                  <a:lnTo>
                    <a:pt x="1452" y="1285"/>
                  </a:lnTo>
                  <a:lnTo>
                    <a:pt x="1471" y="1297"/>
                  </a:lnTo>
                  <a:lnTo>
                    <a:pt x="1488" y="1311"/>
                  </a:lnTo>
                  <a:lnTo>
                    <a:pt x="1502" y="1327"/>
                  </a:lnTo>
                  <a:lnTo>
                    <a:pt x="1514" y="1346"/>
                  </a:lnTo>
                  <a:lnTo>
                    <a:pt x="1523" y="1365"/>
                  </a:lnTo>
                  <a:lnTo>
                    <a:pt x="1527" y="1387"/>
                  </a:lnTo>
                  <a:lnTo>
                    <a:pt x="1528" y="1395"/>
                  </a:lnTo>
                  <a:lnTo>
                    <a:pt x="1529" y="1403"/>
                  </a:lnTo>
                  <a:lnTo>
                    <a:pt x="1531" y="1411"/>
                  </a:lnTo>
                  <a:lnTo>
                    <a:pt x="1531" y="1420"/>
                  </a:lnTo>
                  <a:lnTo>
                    <a:pt x="1540" y="1420"/>
                  </a:lnTo>
                  <a:lnTo>
                    <a:pt x="1546" y="1425"/>
                  </a:lnTo>
                  <a:lnTo>
                    <a:pt x="1548" y="1432"/>
                  </a:lnTo>
                  <a:lnTo>
                    <a:pt x="1546" y="1441"/>
                  </a:lnTo>
                  <a:lnTo>
                    <a:pt x="1558" y="1452"/>
                  </a:lnTo>
                  <a:lnTo>
                    <a:pt x="1571" y="1462"/>
                  </a:lnTo>
                  <a:lnTo>
                    <a:pt x="1584" y="1474"/>
                  </a:lnTo>
                  <a:lnTo>
                    <a:pt x="1597" y="1484"/>
                  </a:lnTo>
                  <a:lnTo>
                    <a:pt x="1610" y="1496"/>
                  </a:lnTo>
                  <a:lnTo>
                    <a:pt x="1623" y="1507"/>
                  </a:lnTo>
                  <a:lnTo>
                    <a:pt x="1634" y="1519"/>
                  </a:lnTo>
                  <a:lnTo>
                    <a:pt x="1646" y="1531"/>
                  </a:lnTo>
                  <a:lnTo>
                    <a:pt x="1641" y="1564"/>
                  </a:lnTo>
                  <a:lnTo>
                    <a:pt x="1636" y="1595"/>
                  </a:lnTo>
                  <a:lnTo>
                    <a:pt x="1631" y="1627"/>
                  </a:lnTo>
                  <a:lnTo>
                    <a:pt x="1625" y="1659"/>
                  </a:lnTo>
                  <a:lnTo>
                    <a:pt x="1621" y="1692"/>
                  </a:lnTo>
                  <a:lnTo>
                    <a:pt x="1616" y="1723"/>
                  </a:lnTo>
                  <a:lnTo>
                    <a:pt x="1611" y="1755"/>
                  </a:lnTo>
                  <a:lnTo>
                    <a:pt x="1609" y="1787"/>
                  </a:lnTo>
                  <a:lnTo>
                    <a:pt x="1594" y="1793"/>
                  </a:lnTo>
                  <a:lnTo>
                    <a:pt x="1579" y="1799"/>
                  </a:lnTo>
                  <a:lnTo>
                    <a:pt x="1563" y="1804"/>
                  </a:lnTo>
                  <a:lnTo>
                    <a:pt x="1548" y="1811"/>
                  </a:lnTo>
                  <a:lnTo>
                    <a:pt x="1532" y="1817"/>
                  </a:lnTo>
                  <a:lnTo>
                    <a:pt x="1516" y="1824"/>
                  </a:lnTo>
                  <a:lnTo>
                    <a:pt x="1500" y="1830"/>
                  </a:lnTo>
                  <a:lnTo>
                    <a:pt x="1483" y="1836"/>
                  </a:lnTo>
                  <a:lnTo>
                    <a:pt x="1466" y="1840"/>
                  </a:lnTo>
                  <a:lnTo>
                    <a:pt x="1450" y="1844"/>
                  </a:lnTo>
                  <a:lnTo>
                    <a:pt x="1434" y="1846"/>
                  </a:lnTo>
                  <a:lnTo>
                    <a:pt x="1418" y="1847"/>
                  </a:lnTo>
                  <a:lnTo>
                    <a:pt x="1403" y="1847"/>
                  </a:lnTo>
                  <a:lnTo>
                    <a:pt x="1387" y="1845"/>
                  </a:lnTo>
                  <a:lnTo>
                    <a:pt x="1372" y="1841"/>
                  </a:lnTo>
                  <a:lnTo>
                    <a:pt x="1357" y="1836"/>
                  </a:lnTo>
                  <a:lnTo>
                    <a:pt x="1335" y="1822"/>
                  </a:lnTo>
                  <a:lnTo>
                    <a:pt x="1313" y="1808"/>
                  </a:lnTo>
                  <a:lnTo>
                    <a:pt x="1292" y="1794"/>
                  </a:lnTo>
                  <a:lnTo>
                    <a:pt x="1272" y="1779"/>
                  </a:lnTo>
                  <a:lnTo>
                    <a:pt x="1252" y="1763"/>
                  </a:lnTo>
                  <a:lnTo>
                    <a:pt x="1231" y="1748"/>
                  </a:lnTo>
                  <a:lnTo>
                    <a:pt x="1211" y="1731"/>
                  </a:lnTo>
                  <a:lnTo>
                    <a:pt x="1191" y="1715"/>
                  </a:lnTo>
                  <a:lnTo>
                    <a:pt x="1187" y="1654"/>
                  </a:lnTo>
                  <a:lnTo>
                    <a:pt x="1184" y="1594"/>
                  </a:lnTo>
                  <a:lnTo>
                    <a:pt x="1180" y="1534"/>
                  </a:lnTo>
                  <a:lnTo>
                    <a:pt x="1179" y="1474"/>
                  </a:lnTo>
                  <a:lnTo>
                    <a:pt x="1214" y="1461"/>
                  </a:lnTo>
                  <a:lnTo>
                    <a:pt x="1215" y="1440"/>
                  </a:lnTo>
                  <a:lnTo>
                    <a:pt x="1217" y="1418"/>
                  </a:lnTo>
                  <a:lnTo>
                    <a:pt x="1222" y="1398"/>
                  </a:lnTo>
                  <a:lnTo>
                    <a:pt x="1228" y="1377"/>
                  </a:lnTo>
                  <a:lnTo>
                    <a:pt x="1234" y="1356"/>
                  </a:lnTo>
                  <a:lnTo>
                    <a:pt x="1244" y="1335"/>
                  </a:lnTo>
                  <a:lnTo>
                    <a:pt x="1254" y="1316"/>
                  </a:lnTo>
                  <a:lnTo>
                    <a:pt x="1267" y="1297"/>
                  </a:lnTo>
                  <a:lnTo>
                    <a:pt x="1257" y="1280"/>
                  </a:lnTo>
                  <a:lnTo>
                    <a:pt x="1251" y="1262"/>
                  </a:lnTo>
                  <a:lnTo>
                    <a:pt x="1247" y="1242"/>
                  </a:lnTo>
                  <a:lnTo>
                    <a:pt x="1251" y="1222"/>
                  </a:lnTo>
                  <a:lnTo>
                    <a:pt x="1245" y="1222"/>
                  </a:lnTo>
                  <a:lnTo>
                    <a:pt x="1239" y="1222"/>
                  </a:lnTo>
                  <a:lnTo>
                    <a:pt x="1232" y="1220"/>
                  </a:lnTo>
                  <a:lnTo>
                    <a:pt x="1228" y="1217"/>
                  </a:lnTo>
                  <a:lnTo>
                    <a:pt x="1198" y="1181"/>
                  </a:lnTo>
                  <a:lnTo>
                    <a:pt x="1170" y="1144"/>
                  </a:lnTo>
                  <a:lnTo>
                    <a:pt x="1145" y="1106"/>
                  </a:lnTo>
                  <a:lnTo>
                    <a:pt x="1120" y="1067"/>
                  </a:lnTo>
                  <a:lnTo>
                    <a:pt x="1100" y="1027"/>
                  </a:lnTo>
                  <a:lnTo>
                    <a:pt x="1081" y="985"/>
                  </a:lnTo>
                  <a:lnTo>
                    <a:pt x="1066" y="942"/>
                  </a:lnTo>
                  <a:lnTo>
                    <a:pt x="1055" y="899"/>
                  </a:lnTo>
                  <a:lnTo>
                    <a:pt x="1045" y="926"/>
                  </a:lnTo>
                  <a:lnTo>
                    <a:pt x="1036" y="954"/>
                  </a:lnTo>
                  <a:lnTo>
                    <a:pt x="1028" y="982"/>
                  </a:lnTo>
                  <a:lnTo>
                    <a:pt x="1019" y="1010"/>
                  </a:lnTo>
                  <a:lnTo>
                    <a:pt x="1009" y="1037"/>
                  </a:lnTo>
                  <a:lnTo>
                    <a:pt x="995" y="1062"/>
                  </a:lnTo>
                  <a:lnTo>
                    <a:pt x="977" y="1086"/>
                  </a:lnTo>
                  <a:lnTo>
                    <a:pt x="957" y="1108"/>
                  </a:lnTo>
                  <a:lnTo>
                    <a:pt x="961" y="1144"/>
                  </a:lnTo>
                  <a:lnTo>
                    <a:pt x="967" y="1180"/>
                  </a:lnTo>
                  <a:lnTo>
                    <a:pt x="968" y="1217"/>
                  </a:lnTo>
                  <a:lnTo>
                    <a:pt x="965" y="1252"/>
                  </a:lnTo>
                  <a:lnTo>
                    <a:pt x="957" y="1296"/>
                  </a:lnTo>
                  <a:lnTo>
                    <a:pt x="953" y="1341"/>
                  </a:lnTo>
                  <a:lnTo>
                    <a:pt x="955" y="1387"/>
                  </a:lnTo>
                  <a:lnTo>
                    <a:pt x="964" y="1433"/>
                  </a:lnTo>
                  <a:lnTo>
                    <a:pt x="976" y="1490"/>
                  </a:lnTo>
                  <a:lnTo>
                    <a:pt x="984" y="1547"/>
                  </a:lnTo>
                  <a:lnTo>
                    <a:pt x="990" y="1605"/>
                  </a:lnTo>
                  <a:lnTo>
                    <a:pt x="995" y="1663"/>
                  </a:lnTo>
                  <a:lnTo>
                    <a:pt x="999" y="1740"/>
                  </a:lnTo>
                  <a:lnTo>
                    <a:pt x="998" y="1817"/>
                  </a:lnTo>
                  <a:lnTo>
                    <a:pt x="995" y="1894"/>
                  </a:lnTo>
                  <a:lnTo>
                    <a:pt x="990" y="1970"/>
                  </a:lnTo>
                  <a:lnTo>
                    <a:pt x="987" y="1992"/>
                  </a:lnTo>
                  <a:lnTo>
                    <a:pt x="984" y="2014"/>
                  </a:lnTo>
                  <a:lnTo>
                    <a:pt x="984" y="2036"/>
                  </a:lnTo>
                  <a:lnTo>
                    <a:pt x="990" y="2057"/>
                  </a:lnTo>
                  <a:lnTo>
                    <a:pt x="991" y="2065"/>
                  </a:lnTo>
                  <a:lnTo>
                    <a:pt x="990" y="2072"/>
                  </a:lnTo>
                  <a:lnTo>
                    <a:pt x="989" y="2078"/>
                  </a:lnTo>
                  <a:lnTo>
                    <a:pt x="987" y="2083"/>
                  </a:lnTo>
                  <a:lnTo>
                    <a:pt x="994" y="2090"/>
                  </a:lnTo>
                  <a:lnTo>
                    <a:pt x="1000" y="2098"/>
                  </a:lnTo>
                  <a:lnTo>
                    <a:pt x="1007" y="2105"/>
                  </a:lnTo>
                  <a:lnTo>
                    <a:pt x="1013" y="2114"/>
                  </a:lnTo>
                  <a:lnTo>
                    <a:pt x="1019" y="2123"/>
                  </a:lnTo>
                  <a:lnTo>
                    <a:pt x="1026" y="2131"/>
                  </a:lnTo>
                  <a:lnTo>
                    <a:pt x="1033" y="2139"/>
                  </a:lnTo>
                  <a:lnTo>
                    <a:pt x="1040" y="2146"/>
                  </a:lnTo>
                  <a:lnTo>
                    <a:pt x="1048" y="2154"/>
                  </a:lnTo>
                  <a:lnTo>
                    <a:pt x="1056" y="2161"/>
                  </a:lnTo>
                  <a:lnTo>
                    <a:pt x="1064" y="2169"/>
                  </a:lnTo>
                  <a:lnTo>
                    <a:pt x="1072" y="2176"/>
                  </a:lnTo>
                  <a:lnTo>
                    <a:pt x="1080" y="2182"/>
                  </a:lnTo>
                  <a:lnTo>
                    <a:pt x="1088" y="2189"/>
                  </a:lnTo>
                  <a:lnTo>
                    <a:pt x="1095" y="2197"/>
                  </a:lnTo>
                  <a:lnTo>
                    <a:pt x="1102" y="2206"/>
                  </a:lnTo>
                  <a:lnTo>
                    <a:pt x="1101" y="2216"/>
                  </a:lnTo>
                  <a:lnTo>
                    <a:pt x="1095" y="2225"/>
                  </a:lnTo>
                  <a:lnTo>
                    <a:pt x="1087" y="2233"/>
                  </a:lnTo>
                  <a:lnTo>
                    <a:pt x="1077" y="2240"/>
                  </a:lnTo>
                  <a:lnTo>
                    <a:pt x="1064" y="2245"/>
                  </a:lnTo>
                  <a:lnTo>
                    <a:pt x="1051" y="2248"/>
                  </a:lnTo>
                  <a:lnTo>
                    <a:pt x="1037" y="2250"/>
                  </a:lnTo>
                  <a:lnTo>
                    <a:pt x="1026" y="2250"/>
                  </a:lnTo>
                  <a:lnTo>
                    <a:pt x="1010" y="2245"/>
                  </a:lnTo>
                  <a:lnTo>
                    <a:pt x="995" y="2241"/>
                  </a:lnTo>
                  <a:lnTo>
                    <a:pt x="979" y="2237"/>
                  </a:lnTo>
                  <a:lnTo>
                    <a:pt x="962" y="2233"/>
                  </a:lnTo>
                  <a:lnTo>
                    <a:pt x="946" y="2230"/>
                  </a:lnTo>
                  <a:lnTo>
                    <a:pt x="930" y="2225"/>
                  </a:lnTo>
                  <a:lnTo>
                    <a:pt x="915" y="2222"/>
                  </a:lnTo>
                  <a:lnTo>
                    <a:pt x="899" y="2217"/>
                  </a:lnTo>
                  <a:lnTo>
                    <a:pt x="890" y="2214"/>
                  </a:lnTo>
                  <a:lnTo>
                    <a:pt x="882" y="2209"/>
                  </a:lnTo>
                  <a:lnTo>
                    <a:pt x="875" y="2204"/>
                  </a:lnTo>
                  <a:lnTo>
                    <a:pt x="868" y="2197"/>
                  </a:lnTo>
                  <a:lnTo>
                    <a:pt x="861" y="2191"/>
                  </a:lnTo>
                  <a:lnTo>
                    <a:pt x="855" y="2184"/>
                  </a:lnTo>
                  <a:lnTo>
                    <a:pt x="851" y="2176"/>
                  </a:lnTo>
                  <a:lnTo>
                    <a:pt x="846" y="2168"/>
                  </a:lnTo>
                  <a:lnTo>
                    <a:pt x="845" y="2156"/>
                  </a:lnTo>
                  <a:lnTo>
                    <a:pt x="845" y="2143"/>
                  </a:lnTo>
                  <a:lnTo>
                    <a:pt x="847" y="2132"/>
                  </a:lnTo>
                  <a:lnTo>
                    <a:pt x="852" y="2120"/>
                  </a:lnTo>
                  <a:lnTo>
                    <a:pt x="848" y="2120"/>
                  </a:lnTo>
                  <a:lnTo>
                    <a:pt x="845" y="2119"/>
                  </a:lnTo>
                  <a:lnTo>
                    <a:pt x="840" y="2117"/>
                  </a:lnTo>
                  <a:lnTo>
                    <a:pt x="837" y="2114"/>
                  </a:lnTo>
                  <a:lnTo>
                    <a:pt x="832" y="2105"/>
                  </a:lnTo>
                  <a:lnTo>
                    <a:pt x="831" y="2095"/>
                  </a:lnTo>
                  <a:lnTo>
                    <a:pt x="833" y="2085"/>
                  </a:lnTo>
                  <a:lnTo>
                    <a:pt x="836" y="2074"/>
                  </a:lnTo>
                  <a:lnTo>
                    <a:pt x="831" y="2022"/>
                  </a:lnTo>
                  <a:lnTo>
                    <a:pt x="826" y="1970"/>
                  </a:lnTo>
                  <a:lnTo>
                    <a:pt x="821" y="1917"/>
                  </a:lnTo>
                  <a:lnTo>
                    <a:pt x="813" y="1866"/>
                  </a:lnTo>
                  <a:lnTo>
                    <a:pt x="803" y="1813"/>
                  </a:lnTo>
                  <a:lnTo>
                    <a:pt x="792" y="1761"/>
                  </a:lnTo>
                  <a:lnTo>
                    <a:pt x="778" y="1709"/>
                  </a:lnTo>
                  <a:lnTo>
                    <a:pt x="761" y="1658"/>
                  </a:lnTo>
                  <a:lnTo>
                    <a:pt x="754" y="1637"/>
                  </a:lnTo>
                  <a:lnTo>
                    <a:pt x="746" y="1614"/>
                  </a:lnTo>
                  <a:lnTo>
                    <a:pt x="738" y="1592"/>
                  </a:lnTo>
                  <a:lnTo>
                    <a:pt x="727" y="1572"/>
                  </a:lnTo>
                  <a:lnTo>
                    <a:pt x="710" y="1600"/>
                  </a:lnTo>
                  <a:lnTo>
                    <a:pt x="693" y="1629"/>
                  </a:lnTo>
                  <a:lnTo>
                    <a:pt x="674" y="1658"/>
                  </a:lnTo>
                  <a:lnTo>
                    <a:pt x="656" y="1686"/>
                  </a:lnTo>
                  <a:lnTo>
                    <a:pt x="636" y="1713"/>
                  </a:lnTo>
                  <a:lnTo>
                    <a:pt x="617" y="1740"/>
                  </a:lnTo>
                  <a:lnTo>
                    <a:pt x="597" y="1766"/>
                  </a:lnTo>
                  <a:lnTo>
                    <a:pt x="575" y="1792"/>
                  </a:lnTo>
                  <a:lnTo>
                    <a:pt x="554" y="1818"/>
                  </a:lnTo>
                  <a:lnTo>
                    <a:pt x="531" y="1843"/>
                  </a:lnTo>
                  <a:lnTo>
                    <a:pt x="509" y="1867"/>
                  </a:lnTo>
                  <a:lnTo>
                    <a:pt x="485" y="1891"/>
                  </a:lnTo>
                  <a:lnTo>
                    <a:pt x="461" y="1914"/>
                  </a:lnTo>
                  <a:lnTo>
                    <a:pt x="437" y="1937"/>
                  </a:lnTo>
                  <a:lnTo>
                    <a:pt x="411" y="1960"/>
                  </a:lnTo>
                  <a:lnTo>
                    <a:pt x="385" y="1982"/>
                  </a:lnTo>
                  <a:lnTo>
                    <a:pt x="387" y="1983"/>
                  </a:lnTo>
                  <a:lnTo>
                    <a:pt x="388" y="1985"/>
                  </a:lnTo>
                  <a:lnTo>
                    <a:pt x="388" y="1988"/>
                  </a:lnTo>
                  <a:lnTo>
                    <a:pt x="390" y="1991"/>
                  </a:lnTo>
                  <a:lnTo>
                    <a:pt x="386" y="1997"/>
                  </a:lnTo>
                  <a:lnTo>
                    <a:pt x="382" y="2003"/>
                  </a:lnTo>
                  <a:lnTo>
                    <a:pt x="377" y="2008"/>
                  </a:lnTo>
                  <a:lnTo>
                    <a:pt x="372" y="2013"/>
                  </a:lnTo>
                  <a:lnTo>
                    <a:pt x="368" y="2019"/>
                  </a:lnTo>
                  <a:lnTo>
                    <a:pt x="362" y="2022"/>
                  </a:lnTo>
                  <a:lnTo>
                    <a:pt x="356" y="2026"/>
                  </a:lnTo>
                  <a:lnTo>
                    <a:pt x="349" y="2028"/>
                  </a:lnTo>
                  <a:lnTo>
                    <a:pt x="353" y="2045"/>
                  </a:lnTo>
                  <a:lnTo>
                    <a:pt x="358" y="2061"/>
                  </a:lnTo>
                  <a:lnTo>
                    <a:pt x="364" y="2078"/>
                  </a:lnTo>
                  <a:lnTo>
                    <a:pt x="370" y="2095"/>
                  </a:lnTo>
                  <a:lnTo>
                    <a:pt x="394" y="2100"/>
                  </a:lnTo>
                  <a:lnTo>
                    <a:pt x="418" y="2104"/>
                  </a:lnTo>
                  <a:lnTo>
                    <a:pt x="443" y="2109"/>
                  </a:lnTo>
                  <a:lnTo>
                    <a:pt x="467" y="2113"/>
                  </a:lnTo>
                  <a:lnTo>
                    <a:pt x="492" y="2118"/>
                  </a:lnTo>
                  <a:lnTo>
                    <a:pt x="516" y="2123"/>
                  </a:lnTo>
                  <a:lnTo>
                    <a:pt x="541" y="2128"/>
                  </a:lnTo>
                  <a:lnTo>
                    <a:pt x="566" y="2133"/>
                  </a:lnTo>
                  <a:lnTo>
                    <a:pt x="590" y="2139"/>
                  </a:lnTo>
                  <a:lnTo>
                    <a:pt x="614" y="2143"/>
                  </a:lnTo>
                  <a:lnTo>
                    <a:pt x="639" y="2149"/>
                  </a:lnTo>
                  <a:lnTo>
                    <a:pt x="664" y="2155"/>
                  </a:lnTo>
                  <a:lnTo>
                    <a:pt x="688" y="2161"/>
                  </a:lnTo>
                  <a:lnTo>
                    <a:pt x="712" y="2166"/>
                  </a:lnTo>
                  <a:lnTo>
                    <a:pt x="737" y="2172"/>
                  </a:lnTo>
                  <a:lnTo>
                    <a:pt x="761" y="2178"/>
                  </a:lnTo>
                  <a:lnTo>
                    <a:pt x="766" y="2180"/>
                  </a:lnTo>
                  <a:lnTo>
                    <a:pt x="775" y="2184"/>
                  </a:lnTo>
                  <a:lnTo>
                    <a:pt x="784" y="2186"/>
                  </a:lnTo>
                  <a:lnTo>
                    <a:pt x="792" y="2189"/>
                  </a:lnTo>
                  <a:lnTo>
                    <a:pt x="798" y="2193"/>
                  </a:lnTo>
                  <a:lnTo>
                    <a:pt x="801" y="2196"/>
                  </a:lnTo>
                  <a:lnTo>
                    <a:pt x="800" y="2201"/>
                  </a:lnTo>
                  <a:lnTo>
                    <a:pt x="793" y="2206"/>
                  </a:lnTo>
                  <a:lnTo>
                    <a:pt x="768" y="2206"/>
                  </a:lnTo>
                  <a:lnTo>
                    <a:pt x="742" y="2206"/>
                  </a:lnTo>
                  <a:lnTo>
                    <a:pt x="717" y="2206"/>
                  </a:lnTo>
                  <a:lnTo>
                    <a:pt x="692" y="2203"/>
                  </a:lnTo>
                  <a:lnTo>
                    <a:pt x="666" y="2202"/>
                  </a:lnTo>
                  <a:lnTo>
                    <a:pt x="641" y="2200"/>
                  </a:lnTo>
                  <a:lnTo>
                    <a:pt x="615" y="2196"/>
                  </a:lnTo>
                  <a:lnTo>
                    <a:pt x="590" y="2193"/>
                  </a:lnTo>
                  <a:lnTo>
                    <a:pt x="565" y="2189"/>
                  </a:lnTo>
                  <a:lnTo>
                    <a:pt x="539" y="2186"/>
                  </a:lnTo>
                  <a:lnTo>
                    <a:pt x="514" y="2181"/>
                  </a:lnTo>
                  <a:lnTo>
                    <a:pt x="489" y="2178"/>
                  </a:lnTo>
                  <a:lnTo>
                    <a:pt x="463" y="2173"/>
                  </a:lnTo>
                  <a:lnTo>
                    <a:pt x="438" y="2169"/>
                  </a:lnTo>
                  <a:lnTo>
                    <a:pt x="413" y="2164"/>
                  </a:lnTo>
                  <a:lnTo>
                    <a:pt x="387" y="2159"/>
                  </a:lnTo>
                  <a:lnTo>
                    <a:pt x="385" y="2165"/>
                  </a:lnTo>
                  <a:lnTo>
                    <a:pt x="383" y="2170"/>
                  </a:lnTo>
                  <a:lnTo>
                    <a:pt x="378" y="2174"/>
                  </a:lnTo>
                  <a:lnTo>
                    <a:pt x="373" y="2178"/>
                  </a:lnTo>
                  <a:lnTo>
                    <a:pt x="358" y="2180"/>
                  </a:lnTo>
                  <a:lnTo>
                    <a:pt x="346" y="2179"/>
                  </a:lnTo>
                  <a:lnTo>
                    <a:pt x="333" y="2176"/>
                  </a:lnTo>
                  <a:lnTo>
                    <a:pt x="320" y="2171"/>
                  </a:lnTo>
                  <a:lnTo>
                    <a:pt x="309" y="2164"/>
                  </a:lnTo>
                  <a:lnTo>
                    <a:pt x="297" y="2156"/>
                  </a:lnTo>
                  <a:lnTo>
                    <a:pt x="287" y="2148"/>
                  </a:lnTo>
                  <a:lnTo>
                    <a:pt x="275" y="2141"/>
                  </a:lnTo>
                  <a:lnTo>
                    <a:pt x="258" y="2140"/>
                  </a:lnTo>
                  <a:lnTo>
                    <a:pt x="240" y="2138"/>
                  </a:lnTo>
                  <a:lnTo>
                    <a:pt x="222" y="2134"/>
                  </a:lnTo>
                  <a:lnTo>
                    <a:pt x="205" y="2131"/>
                  </a:lnTo>
                  <a:lnTo>
                    <a:pt x="189" y="2127"/>
                  </a:lnTo>
                  <a:lnTo>
                    <a:pt x="172" y="2123"/>
                  </a:lnTo>
                  <a:lnTo>
                    <a:pt x="154" y="2118"/>
                  </a:lnTo>
                  <a:lnTo>
                    <a:pt x="138" y="2113"/>
                  </a:lnTo>
                  <a:lnTo>
                    <a:pt x="121" y="2109"/>
                  </a:lnTo>
                  <a:lnTo>
                    <a:pt x="104" y="2105"/>
                  </a:lnTo>
                  <a:lnTo>
                    <a:pt x="86" y="2101"/>
                  </a:lnTo>
                  <a:lnTo>
                    <a:pt x="70" y="2097"/>
                  </a:lnTo>
                  <a:lnTo>
                    <a:pt x="53" y="2094"/>
                  </a:lnTo>
                  <a:lnTo>
                    <a:pt x="36" y="2091"/>
                  </a:lnTo>
                  <a:lnTo>
                    <a:pt x="17" y="2090"/>
                  </a:lnTo>
                  <a:lnTo>
                    <a:pt x="0" y="2089"/>
                  </a:lnTo>
                  <a:lnTo>
                    <a:pt x="5" y="2079"/>
                  </a:lnTo>
                  <a:lnTo>
                    <a:pt x="10" y="2072"/>
                  </a:lnTo>
                  <a:lnTo>
                    <a:pt x="18" y="2066"/>
                  </a:lnTo>
                  <a:lnTo>
                    <a:pt x="28" y="2063"/>
                  </a:lnTo>
                  <a:lnTo>
                    <a:pt x="38" y="2060"/>
                  </a:lnTo>
                  <a:lnTo>
                    <a:pt x="47" y="2059"/>
                  </a:lnTo>
                  <a:lnTo>
                    <a:pt x="58" y="2058"/>
                  </a:lnTo>
                  <a:lnTo>
                    <a:pt x="68" y="2057"/>
                  </a:lnTo>
                  <a:lnTo>
                    <a:pt x="86" y="2057"/>
                  </a:lnTo>
                  <a:lnTo>
                    <a:pt x="104" y="2058"/>
                  </a:lnTo>
                  <a:lnTo>
                    <a:pt x="121" y="2060"/>
                  </a:lnTo>
                  <a:lnTo>
                    <a:pt x="138" y="2064"/>
                  </a:lnTo>
                  <a:lnTo>
                    <a:pt x="156" y="2067"/>
                  </a:lnTo>
                  <a:lnTo>
                    <a:pt x="173" y="2071"/>
                  </a:lnTo>
                  <a:lnTo>
                    <a:pt x="189" y="2074"/>
                  </a:lnTo>
                  <a:lnTo>
                    <a:pt x="205" y="2078"/>
                  </a:lnTo>
                  <a:lnTo>
                    <a:pt x="197" y="2061"/>
                  </a:lnTo>
                  <a:lnTo>
                    <a:pt x="197" y="2044"/>
                  </a:lnTo>
                  <a:lnTo>
                    <a:pt x="203" y="2028"/>
                  </a:lnTo>
                  <a:lnTo>
                    <a:pt x="213" y="2012"/>
                  </a:lnTo>
                  <a:lnTo>
                    <a:pt x="218" y="2004"/>
                  </a:lnTo>
                  <a:lnTo>
                    <a:pt x="224" y="1997"/>
                  </a:lnTo>
                  <a:lnTo>
                    <a:pt x="229" y="1991"/>
                  </a:lnTo>
                  <a:lnTo>
                    <a:pt x="237" y="1985"/>
                  </a:lnTo>
                  <a:lnTo>
                    <a:pt x="232" y="1977"/>
                  </a:lnTo>
                  <a:lnTo>
                    <a:pt x="229" y="1968"/>
                  </a:lnTo>
                  <a:lnTo>
                    <a:pt x="226" y="1959"/>
                  </a:lnTo>
                  <a:lnTo>
                    <a:pt x="224" y="1950"/>
                  </a:lnTo>
                  <a:lnTo>
                    <a:pt x="229" y="1944"/>
                  </a:lnTo>
                  <a:lnTo>
                    <a:pt x="236" y="1938"/>
                  </a:lnTo>
                  <a:lnTo>
                    <a:pt x="242" y="1932"/>
                  </a:lnTo>
                  <a:lnTo>
                    <a:pt x="247" y="1927"/>
                  </a:lnTo>
                  <a:lnTo>
                    <a:pt x="262" y="1901"/>
                  </a:lnTo>
                  <a:lnTo>
                    <a:pt x="277" y="1876"/>
                  </a:lnTo>
                  <a:lnTo>
                    <a:pt x="289" y="1851"/>
                  </a:lnTo>
                  <a:lnTo>
                    <a:pt x="302" y="1824"/>
                  </a:lnTo>
                  <a:lnTo>
                    <a:pt x="315" y="1798"/>
                  </a:lnTo>
                  <a:lnTo>
                    <a:pt x="327" y="1771"/>
                  </a:lnTo>
                  <a:lnTo>
                    <a:pt x="341" y="1745"/>
                  </a:lnTo>
                  <a:lnTo>
                    <a:pt x="355" y="1719"/>
                  </a:lnTo>
                  <a:lnTo>
                    <a:pt x="387" y="1662"/>
                  </a:lnTo>
                  <a:lnTo>
                    <a:pt x="413" y="1602"/>
                  </a:lnTo>
                  <a:lnTo>
                    <a:pt x="433" y="1541"/>
                  </a:lnTo>
                  <a:lnTo>
                    <a:pt x="452" y="1478"/>
                  </a:lnTo>
                  <a:lnTo>
                    <a:pt x="468" y="1416"/>
                  </a:lnTo>
                  <a:lnTo>
                    <a:pt x="485" y="1354"/>
                  </a:lnTo>
                  <a:lnTo>
                    <a:pt x="506" y="1292"/>
                  </a:lnTo>
                  <a:lnTo>
                    <a:pt x="531" y="1231"/>
                  </a:lnTo>
                  <a:lnTo>
                    <a:pt x="524" y="1249"/>
                  </a:lnTo>
                  <a:lnTo>
                    <a:pt x="516" y="1266"/>
                  </a:lnTo>
                  <a:lnTo>
                    <a:pt x="507" y="1284"/>
                  </a:lnTo>
                  <a:lnTo>
                    <a:pt x="497" y="1299"/>
                  </a:lnTo>
                  <a:lnTo>
                    <a:pt x="483" y="1310"/>
                  </a:lnTo>
                  <a:lnTo>
                    <a:pt x="468" y="1318"/>
                  </a:lnTo>
                  <a:lnTo>
                    <a:pt x="450" y="1322"/>
                  </a:lnTo>
                  <a:lnTo>
                    <a:pt x="428" y="1319"/>
                  </a:lnTo>
                  <a:lnTo>
                    <a:pt x="408" y="1305"/>
                  </a:lnTo>
                  <a:lnTo>
                    <a:pt x="394" y="1288"/>
                  </a:lnTo>
                  <a:lnTo>
                    <a:pt x="386" y="1269"/>
                  </a:lnTo>
                  <a:lnTo>
                    <a:pt x="383" y="1247"/>
                  </a:lnTo>
                  <a:lnTo>
                    <a:pt x="383" y="1224"/>
                  </a:lnTo>
                  <a:lnTo>
                    <a:pt x="385" y="1201"/>
                  </a:lnTo>
                  <a:lnTo>
                    <a:pt x="391" y="1178"/>
                  </a:lnTo>
                  <a:lnTo>
                    <a:pt x="398" y="1156"/>
                  </a:lnTo>
                  <a:lnTo>
                    <a:pt x="387" y="1116"/>
                  </a:lnTo>
                  <a:lnTo>
                    <a:pt x="379" y="1077"/>
                  </a:lnTo>
                  <a:lnTo>
                    <a:pt x="372" y="1037"/>
                  </a:lnTo>
                  <a:lnTo>
                    <a:pt x="368" y="997"/>
                  </a:lnTo>
                  <a:lnTo>
                    <a:pt x="367" y="955"/>
                  </a:lnTo>
                  <a:lnTo>
                    <a:pt x="368" y="915"/>
                  </a:lnTo>
                  <a:lnTo>
                    <a:pt x="372" y="874"/>
                  </a:lnTo>
                  <a:lnTo>
                    <a:pt x="382" y="834"/>
                  </a:lnTo>
                  <a:lnTo>
                    <a:pt x="388" y="813"/>
                  </a:lnTo>
                  <a:lnTo>
                    <a:pt x="396" y="794"/>
                  </a:lnTo>
                  <a:lnTo>
                    <a:pt x="405" y="773"/>
                  </a:lnTo>
                  <a:lnTo>
                    <a:pt x="415" y="753"/>
                  </a:lnTo>
                  <a:lnTo>
                    <a:pt x="424" y="734"/>
                  </a:lnTo>
                  <a:lnTo>
                    <a:pt x="435" y="715"/>
                  </a:lnTo>
                  <a:lnTo>
                    <a:pt x="445" y="696"/>
                  </a:lnTo>
                  <a:lnTo>
                    <a:pt x="455" y="676"/>
                  </a:lnTo>
                  <a:lnTo>
                    <a:pt x="462" y="666"/>
                  </a:lnTo>
                  <a:lnTo>
                    <a:pt x="468" y="655"/>
                  </a:lnTo>
                  <a:lnTo>
                    <a:pt x="475" y="645"/>
                  </a:lnTo>
                  <a:lnTo>
                    <a:pt x="482" y="635"/>
                  </a:lnTo>
                  <a:lnTo>
                    <a:pt x="488" y="624"/>
                  </a:lnTo>
                  <a:lnTo>
                    <a:pt x="496" y="614"/>
                  </a:lnTo>
                  <a:lnTo>
                    <a:pt x="503" y="604"/>
                  </a:lnTo>
                  <a:lnTo>
                    <a:pt x="511" y="594"/>
                  </a:lnTo>
                  <a:lnTo>
                    <a:pt x="520" y="581"/>
                  </a:lnTo>
                  <a:lnTo>
                    <a:pt x="529" y="567"/>
                  </a:lnTo>
                  <a:lnTo>
                    <a:pt x="539" y="553"/>
                  </a:lnTo>
                  <a:lnTo>
                    <a:pt x="550" y="540"/>
                  </a:lnTo>
                  <a:lnTo>
                    <a:pt x="561" y="528"/>
                  </a:lnTo>
                  <a:lnTo>
                    <a:pt x="574" y="516"/>
                  </a:lnTo>
                  <a:lnTo>
                    <a:pt x="587" y="504"/>
                  </a:lnTo>
                  <a:lnTo>
                    <a:pt x="599" y="493"/>
                  </a:lnTo>
                  <a:lnTo>
                    <a:pt x="613" y="483"/>
                  </a:lnTo>
                  <a:lnTo>
                    <a:pt x="627" y="472"/>
                  </a:lnTo>
                  <a:lnTo>
                    <a:pt x="641" y="462"/>
                  </a:lnTo>
                  <a:lnTo>
                    <a:pt x="656" y="451"/>
                  </a:lnTo>
                  <a:lnTo>
                    <a:pt x="670" y="442"/>
                  </a:lnTo>
                  <a:lnTo>
                    <a:pt x="685" y="433"/>
                  </a:lnTo>
                  <a:lnTo>
                    <a:pt x="700" y="424"/>
                  </a:lnTo>
                  <a:lnTo>
                    <a:pt x="715" y="416"/>
                  </a:lnTo>
                  <a:lnTo>
                    <a:pt x="731" y="410"/>
                  </a:lnTo>
                  <a:lnTo>
                    <a:pt x="747" y="404"/>
                  </a:lnTo>
                  <a:lnTo>
                    <a:pt x="764" y="398"/>
                  </a:lnTo>
                  <a:lnTo>
                    <a:pt x="780" y="393"/>
                  </a:lnTo>
                  <a:lnTo>
                    <a:pt x="795" y="386"/>
                  </a:lnTo>
                  <a:lnTo>
                    <a:pt x="811" y="379"/>
                  </a:lnTo>
                  <a:lnTo>
                    <a:pt x="826" y="372"/>
                  </a:lnTo>
                  <a:lnTo>
                    <a:pt x="841" y="364"/>
                  </a:lnTo>
                  <a:lnTo>
                    <a:pt x="843" y="356"/>
                  </a:lnTo>
                  <a:lnTo>
                    <a:pt x="846" y="348"/>
                  </a:lnTo>
                  <a:lnTo>
                    <a:pt x="851" y="341"/>
                  </a:lnTo>
                  <a:lnTo>
                    <a:pt x="856" y="334"/>
                  </a:lnTo>
                  <a:lnTo>
                    <a:pt x="862" y="327"/>
                  </a:lnTo>
                  <a:lnTo>
                    <a:pt x="869" y="321"/>
                  </a:lnTo>
                  <a:lnTo>
                    <a:pt x="877" y="315"/>
                  </a:lnTo>
                  <a:lnTo>
                    <a:pt x="884" y="311"/>
                  </a:lnTo>
                  <a:lnTo>
                    <a:pt x="876" y="296"/>
                  </a:lnTo>
                  <a:lnTo>
                    <a:pt x="870" y="280"/>
                  </a:lnTo>
                  <a:lnTo>
                    <a:pt x="866" y="264"/>
                  </a:lnTo>
                  <a:lnTo>
                    <a:pt x="867" y="246"/>
                  </a:lnTo>
                  <a:lnTo>
                    <a:pt x="860" y="244"/>
                  </a:lnTo>
                  <a:lnTo>
                    <a:pt x="853" y="242"/>
                  </a:lnTo>
                  <a:lnTo>
                    <a:pt x="847" y="238"/>
                  </a:lnTo>
                  <a:lnTo>
                    <a:pt x="841" y="234"/>
                  </a:lnTo>
                  <a:lnTo>
                    <a:pt x="837" y="229"/>
                  </a:lnTo>
                  <a:lnTo>
                    <a:pt x="832" y="223"/>
                  </a:lnTo>
                  <a:lnTo>
                    <a:pt x="829" y="217"/>
                  </a:lnTo>
                  <a:lnTo>
                    <a:pt x="826" y="211"/>
                  </a:lnTo>
                  <a:lnTo>
                    <a:pt x="830" y="191"/>
                  </a:lnTo>
                  <a:lnTo>
                    <a:pt x="836" y="173"/>
                  </a:lnTo>
                  <a:lnTo>
                    <a:pt x="844" y="155"/>
                  </a:lnTo>
                  <a:lnTo>
                    <a:pt x="856" y="139"/>
                  </a:lnTo>
                  <a:lnTo>
                    <a:pt x="877" y="121"/>
                  </a:lnTo>
                  <a:lnTo>
                    <a:pt x="898" y="101"/>
                  </a:lnTo>
                  <a:lnTo>
                    <a:pt x="919" y="82"/>
                  </a:lnTo>
                  <a:lnTo>
                    <a:pt x="939" y="63"/>
                  </a:lnTo>
                  <a:lnTo>
                    <a:pt x="960" y="46"/>
                  </a:lnTo>
                  <a:lnTo>
                    <a:pt x="982" y="30"/>
                  </a:lnTo>
                  <a:lnTo>
                    <a:pt x="1006" y="16"/>
                  </a:lnTo>
                  <a:lnTo>
                    <a:pt x="1030" y="4"/>
                  </a:lnTo>
                  <a:lnTo>
                    <a:pt x="1047" y="0"/>
                  </a:lnTo>
                  <a:lnTo>
                    <a:pt x="1063" y="0"/>
                  </a:lnTo>
                  <a:lnTo>
                    <a:pt x="1080" y="4"/>
                  </a:lnTo>
                  <a:lnTo>
                    <a:pt x="1095" y="12"/>
                  </a:lnTo>
                  <a:lnTo>
                    <a:pt x="1108" y="23"/>
                  </a:lnTo>
                  <a:lnTo>
                    <a:pt x="1116" y="37"/>
                  </a:lnTo>
                  <a:lnTo>
                    <a:pt x="1119" y="54"/>
                  </a:lnTo>
                  <a:lnTo>
                    <a:pt x="1117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2871" y="2470"/>
              <a:ext cx="126" cy="105"/>
            </a:xfrm>
            <a:custGeom>
              <a:avLst/>
              <a:gdLst/>
              <a:ahLst/>
              <a:cxnLst>
                <a:cxn ang="0">
                  <a:pos x="248" y="23"/>
                </a:cxn>
                <a:cxn ang="0">
                  <a:pos x="250" y="35"/>
                </a:cxn>
                <a:cxn ang="0">
                  <a:pos x="251" y="46"/>
                </a:cxn>
                <a:cxn ang="0">
                  <a:pos x="251" y="59"/>
                </a:cxn>
                <a:cxn ang="0">
                  <a:pos x="248" y="69"/>
                </a:cxn>
                <a:cxn ang="0">
                  <a:pos x="225" y="73"/>
                </a:cxn>
                <a:cxn ang="0">
                  <a:pos x="202" y="78"/>
                </a:cxn>
                <a:cxn ang="0">
                  <a:pos x="180" y="84"/>
                </a:cxn>
                <a:cxn ang="0">
                  <a:pos x="157" y="92"/>
                </a:cxn>
                <a:cxn ang="0">
                  <a:pos x="136" y="103"/>
                </a:cxn>
                <a:cxn ang="0">
                  <a:pos x="115" y="115"/>
                </a:cxn>
                <a:cxn ang="0">
                  <a:pos x="96" y="129"/>
                </a:cxn>
                <a:cxn ang="0">
                  <a:pos x="78" y="147"/>
                </a:cxn>
                <a:cxn ang="0">
                  <a:pos x="71" y="151"/>
                </a:cxn>
                <a:cxn ang="0">
                  <a:pos x="63" y="152"/>
                </a:cxn>
                <a:cxn ang="0">
                  <a:pos x="56" y="154"/>
                </a:cxn>
                <a:cxn ang="0">
                  <a:pos x="55" y="160"/>
                </a:cxn>
                <a:cxn ang="0">
                  <a:pos x="55" y="162"/>
                </a:cxn>
                <a:cxn ang="0">
                  <a:pos x="56" y="166"/>
                </a:cxn>
                <a:cxn ang="0">
                  <a:pos x="58" y="169"/>
                </a:cxn>
                <a:cxn ang="0">
                  <a:pos x="59" y="173"/>
                </a:cxn>
                <a:cxn ang="0">
                  <a:pos x="54" y="177"/>
                </a:cxn>
                <a:cxn ang="0">
                  <a:pos x="48" y="182"/>
                </a:cxn>
                <a:cxn ang="0">
                  <a:pos x="43" y="186"/>
                </a:cxn>
                <a:cxn ang="0">
                  <a:pos x="38" y="190"/>
                </a:cxn>
                <a:cxn ang="0">
                  <a:pos x="32" y="194"/>
                </a:cxn>
                <a:cxn ang="0">
                  <a:pos x="29" y="198"/>
                </a:cxn>
                <a:cxn ang="0">
                  <a:pos x="25" y="204"/>
                </a:cxn>
                <a:cxn ang="0">
                  <a:pos x="23" y="211"/>
                </a:cxn>
                <a:cxn ang="0">
                  <a:pos x="17" y="206"/>
                </a:cxn>
                <a:cxn ang="0">
                  <a:pos x="10" y="202"/>
                </a:cxn>
                <a:cxn ang="0">
                  <a:pos x="6" y="197"/>
                </a:cxn>
                <a:cxn ang="0">
                  <a:pos x="1" y="191"/>
                </a:cxn>
                <a:cxn ang="0">
                  <a:pos x="0" y="180"/>
                </a:cxn>
                <a:cxn ang="0">
                  <a:pos x="2" y="168"/>
                </a:cxn>
                <a:cxn ang="0">
                  <a:pos x="6" y="158"/>
                </a:cxn>
                <a:cxn ang="0">
                  <a:pos x="12" y="147"/>
                </a:cxn>
                <a:cxn ang="0">
                  <a:pos x="18" y="138"/>
                </a:cxn>
                <a:cxn ang="0">
                  <a:pos x="27" y="130"/>
                </a:cxn>
                <a:cxn ang="0">
                  <a:pos x="36" y="122"/>
                </a:cxn>
                <a:cxn ang="0">
                  <a:pos x="44" y="114"/>
                </a:cxn>
                <a:cxn ang="0">
                  <a:pos x="60" y="100"/>
                </a:cxn>
                <a:cxn ang="0">
                  <a:pos x="75" y="85"/>
                </a:cxn>
                <a:cxn ang="0">
                  <a:pos x="90" y="70"/>
                </a:cxn>
                <a:cxn ang="0">
                  <a:pos x="105" y="55"/>
                </a:cxn>
                <a:cxn ang="0">
                  <a:pos x="121" y="40"/>
                </a:cxn>
                <a:cxn ang="0">
                  <a:pos x="137" y="26"/>
                </a:cxn>
                <a:cxn ang="0">
                  <a:pos x="154" y="14"/>
                </a:cxn>
                <a:cxn ang="0">
                  <a:pos x="173" y="3"/>
                </a:cxn>
                <a:cxn ang="0">
                  <a:pos x="183" y="1"/>
                </a:cxn>
                <a:cxn ang="0">
                  <a:pos x="194" y="0"/>
                </a:cxn>
                <a:cxn ang="0">
                  <a:pos x="204" y="0"/>
                </a:cxn>
                <a:cxn ang="0">
                  <a:pos x="214" y="1"/>
                </a:cxn>
                <a:cxn ang="0">
                  <a:pos x="225" y="3"/>
                </a:cxn>
                <a:cxn ang="0">
                  <a:pos x="234" y="8"/>
                </a:cxn>
                <a:cxn ang="0">
                  <a:pos x="242" y="14"/>
                </a:cxn>
                <a:cxn ang="0">
                  <a:pos x="248" y="23"/>
                </a:cxn>
              </a:cxnLst>
              <a:rect l="0" t="0" r="r" b="b"/>
              <a:pathLst>
                <a:path w="251" h="211">
                  <a:moveTo>
                    <a:pt x="248" y="23"/>
                  </a:moveTo>
                  <a:lnTo>
                    <a:pt x="250" y="35"/>
                  </a:lnTo>
                  <a:lnTo>
                    <a:pt x="251" y="46"/>
                  </a:lnTo>
                  <a:lnTo>
                    <a:pt x="251" y="59"/>
                  </a:lnTo>
                  <a:lnTo>
                    <a:pt x="248" y="69"/>
                  </a:lnTo>
                  <a:lnTo>
                    <a:pt x="225" y="73"/>
                  </a:lnTo>
                  <a:lnTo>
                    <a:pt x="202" y="78"/>
                  </a:lnTo>
                  <a:lnTo>
                    <a:pt x="180" y="84"/>
                  </a:lnTo>
                  <a:lnTo>
                    <a:pt x="157" y="92"/>
                  </a:lnTo>
                  <a:lnTo>
                    <a:pt x="136" y="103"/>
                  </a:lnTo>
                  <a:lnTo>
                    <a:pt x="115" y="115"/>
                  </a:lnTo>
                  <a:lnTo>
                    <a:pt x="96" y="129"/>
                  </a:lnTo>
                  <a:lnTo>
                    <a:pt x="78" y="147"/>
                  </a:lnTo>
                  <a:lnTo>
                    <a:pt x="71" y="151"/>
                  </a:lnTo>
                  <a:lnTo>
                    <a:pt x="63" y="152"/>
                  </a:lnTo>
                  <a:lnTo>
                    <a:pt x="56" y="154"/>
                  </a:lnTo>
                  <a:lnTo>
                    <a:pt x="55" y="160"/>
                  </a:lnTo>
                  <a:lnTo>
                    <a:pt x="55" y="162"/>
                  </a:lnTo>
                  <a:lnTo>
                    <a:pt x="56" y="166"/>
                  </a:lnTo>
                  <a:lnTo>
                    <a:pt x="58" y="169"/>
                  </a:lnTo>
                  <a:lnTo>
                    <a:pt x="59" y="173"/>
                  </a:lnTo>
                  <a:lnTo>
                    <a:pt x="54" y="177"/>
                  </a:lnTo>
                  <a:lnTo>
                    <a:pt x="48" y="182"/>
                  </a:lnTo>
                  <a:lnTo>
                    <a:pt x="43" y="186"/>
                  </a:lnTo>
                  <a:lnTo>
                    <a:pt x="38" y="190"/>
                  </a:lnTo>
                  <a:lnTo>
                    <a:pt x="32" y="194"/>
                  </a:lnTo>
                  <a:lnTo>
                    <a:pt x="29" y="198"/>
                  </a:lnTo>
                  <a:lnTo>
                    <a:pt x="25" y="204"/>
                  </a:lnTo>
                  <a:lnTo>
                    <a:pt x="23" y="211"/>
                  </a:lnTo>
                  <a:lnTo>
                    <a:pt x="17" y="206"/>
                  </a:lnTo>
                  <a:lnTo>
                    <a:pt x="10" y="202"/>
                  </a:lnTo>
                  <a:lnTo>
                    <a:pt x="6" y="197"/>
                  </a:lnTo>
                  <a:lnTo>
                    <a:pt x="1" y="191"/>
                  </a:lnTo>
                  <a:lnTo>
                    <a:pt x="0" y="180"/>
                  </a:lnTo>
                  <a:lnTo>
                    <a:pt x="2" y="168"/>
                  </a:lnTo>
                  <a:lnTo>
                    <a:pt x="6" y="158"/>
                  </a:lnTo>
                  <a:lnTo>
                    <a:pt x="12" y="147"/>
                  </a:lnTo>
                  <a:lnTo>
                    <a:pt x="18" y="138"/>
                  </a:lnTo>
                  <a:lnTo>
                    <a:pt x="27" y="130"/>
                  </a:lnTo>
                  <a:lnTo>
                    <a:pt x="36" y="122"/>
                  </a:lnTo>
                  <a:lnTo>
                    <a:pt x="44" y="114"/>
                  </a:lnTo>
                  <a:lnTo>
                    <a:pt x="60" y="100"/>
                  </a:lnTo>
                  <a:lnTo>
                    <a:pt x="75" y="85"/>
                  </a:lnTo>
                  <a:lnTo>
                    <a:pt x="90" y="70"/>
                  </a:lnTo>
                  <a:lnTo>
                    <a:pt x="105" y="55"/>
                  </a:lnTo>
                  <a:lnTo>
                    <a:pt x="121" y="40"/>
                  </a:lnTo>
                  <a:lnTo>
                    <a:pt x="137" y="26"/>
                  </a:lnTo>
                  <a:lnTo>
                    <a:pt x="154" y="14"/>
                  </a:lnTo>
                  <a:lnTo>
                    <a:pt x="173" y="3"/>
                  </a:lnTo>
                  <a:lnTo>
                    <a:pt x="183" y="1"/>
                  </a:lnTo>
                  <a:lnTo>
                    <a:pt x="194" y="0"/>
                  </a:lnTo>
                  <a:lnTo>
                    <a:pt x="204" y="0"/>
                  </a:lnTo>
                  <a:lnTo>
                    <a:pt x="214" y="1"/>
                  </a:lnTo>
                  <a:lnTo>
                    <a:pt x="225" y="3"/>
                  </a:lnTo>
                  <a:lnTo>
                    <a:pt x="234" y="8"/>
                  </a:lnTo>
                  <a:lnTo>
                    <a:pt x="242" y="14"/>
                  </a:lnTo>
                  <a:lnTo>
                    <a:pt x="248" y="23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auto">
            <a:xfrm>
              <a:off x="2927" y="2513"/>
              <a:ext cx="70" cy="25"/>
            </a:xfrm>
            <a:custGeom>
              <a:avLst/>
              <a:gdLst/>
              <a:ahLst/>
              <a:cxnLst>
                <a:cxn ang="0">
                  <a:pos x="139" y="4"/>
                </a:cxn>
                <a:cxn ang="0">
                  <a:pos x="122" y="11"/>
                </a:cxn>
                <a:cxn ang="0">
                  <a:pos x="105" y="15"/>
                </a:cxn>
                <a:cxn ang="0">
                  <a:pos x="86" y="20"/>
                </a:cxn>
                <a:cxn ang="0">
                  <a:pos x="68" y="23"/>
                </a:cxn>
                <a:cxn ang="0">
                  <a:pos x="50" y="28"/>
                </a:cxn>
                <a:cxn ang="0">
                  <a:pos x="32" y="34"/>
                </a:cxn>
                <a:cxn ang="0">
                  <a:pos x="16" y="41"/>
                </a:cxn>
                <a:cxn ang="0">
                  <a:pos x="0" y="51"/>
                </a:cxn>
                <a:cxn ang="0">
                  <a:pos x="16" y="42"/>
                </a:cxn>
                <a:cxn ang="0">
                  <a:pos x="32" y="34"/>
                </a:cxn>
                <a:cxn ang="0">
                  <a:pos x="50" y="24"/>
                </a:cxn>
                <a:cxn ang="0">
                  <a:pos x="66" y="16"/>
                </a:cxn>
                <a:cxn ang="0">
                  <a:pos x="83" y="9"/>
                </a:cxn>
                <a:cxn ang="0">
                  <a:pos x="101" y="5"/>
                </a:cxn>
                <a:cxn ang="0">
                  <a:pos x="119" y="1"/>
                </a:cxn>
                <a:cxn ang="0">
                  <a:pos x="138" y="0"/>
                </a:cxn>
                <a:cxn ang="0">
                  <a:pos x="139" y="4"/>
                </a:cxn>
              </a:cxnLst>
              <a:rect l="0" t="0" r="r" b="b"/>
              <a:pathLst>
                <a:path w="139" h="51">
                  <a:moveTo>
                    <a:pt x="139" y="4"/>
                  </a:moveTo>
                  <a:lnTo>
                    <a:pt x="122" y="11"/>
                  </a:lnTo>
                  <a:lnTo>
                    <a:pt x="105" y="15"/>
                  </a:lnTo>
                  <a:lnTo>
                    <a:pt x="86" y="20"/>
                  </a:lnTo>
                  <a:lnTo>
                    <a:pt x="68" y="23"/>
                  </a:lnTo>
                  <a:lnTo>
                    <a:pt x="50" y="28"/>
                  </a:lnTo>
                  <a:lnTo>
                    <a:pt x="32" y="34"/>
                  </a:lnTo>
                  <a:lnTo>
                    <a:pt x="16" y="41"/>
                  </a:lnTo>
                  <a:lnTo>
                    <a:pt x="0" y="51"/>
                  </a:lnTo>
                  <a:lnTo>
                    <a:pt x="16" y="42"/>
                  </a:lnTo>
                  <a:lnTo>
                    <a:pt x="32" y="34"/>
                  </a:lnTo>
                  <a:lnTo>
                    <a:pt x="50" y="24"/>
                  </a:lnTo>
                  <a:lnTo>
                    <a:pt x="66" y="16"/>
                  </a:lnTo>
                  <a:lnTo>
                    <a:pt x="83" y="9"/>
                  </a:lnTo>
                  <a:lnTo>
                    <a:pt x="101" y="5"/>
                  </a:lnTo>
                  <a:lnTo>
                    <a:pt x="119" y="1"/>
                  </a:lnTo>
                  <a:lnTo>
                    <a:pt x="138" y="0"/>
                  </a:lnTo>
                  <a:lnTo>
                    <a:pt x="139" y="4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auto">
            <a:xfrm>
              <a:off x="2978" y="2521"/>
              <a:ext cx="37" cy="14"/>
            </a:xfrm>
            <a:custGeom>
              <a:avLst/>
              <a:gdLst/>
              <a:ahLst/>
              <a:cxnLst>
                <a:cxn ang="0">
                  <a:pos x="74" y="3"/>
                </a:cxn>
                <a:cxn ang="0">
                  <a:pos x="70" y="9"/>
                </a:cxn>
                <a:cxn ang="0">
                  <a:pos x="64" y="13"/>
                </a:cxn>
                <a:cxn ang="0">
                  <a:pos x="57" y="17"/>
                </a:cxn>
                <a:cxn ang="0">
                  <a:pos x="51" y="19"/>
                </a:cxn>
                <a:cxn ang="0">
                  <a:pos x="44" y="21"/>
                </a:cxn>
                <a:cxn ang="0">
                  <a:pos x="37" y="23"/>
                </a:cxn>
                <a:cxn ang="0">
                  <a:pos x="30" y="25"/>
                </a:cxn>
                <a:cxn ang="0">
                  <a:pos x="23" y="26"/>
                </a:cxn>
                <a:cxn ang="0">
                  <a:pos x="19" y="21"/>
                </a:cxn>
                <a:cxn ang="0">
                  <a:pos x="13" y="18"/>
                </a:cxn>
                <a:cxn ang="0">
                  <a:pos x="6" y="15"/>
                </a:cxn>
                <a:cxn ang="0">
                  <a:pos x="0" y="13"/>
                </a:cxn>
                <a:cxn ang="0">
                  <a:pos x="10" y="11"/>
                </a:cxn>
                <a:cxn ang="0">
                  <a:pos x="19" y="8"/>
                </a:cxn>
                <a:cxn ang="0">
                  <a:pos x="27" y="5"/>
                </a:cxn>
                <a:cxn ang="0">
                  <a:pos x="36" y="2"/>
                </a:cxn>
                <a:cxn ang="0">
                  <a:pos x="45" y="1"/>
                </a:cxn>
                <a:cxn ang="0">
                  <a:pos x="55" y="0"/>
                </a:cxn>
                <a:cxn ang="0">
                  <a:pos x="65" y="1"/>
                </a:cxn>
                <a:cxn ang="0">
                  <a:pos x="74" y="3"/>
                </a:cxn>
              </a:cxnLst>
              <a:rect l="0" t="0" r="r" b="b"/>
              <a:pathLst>
                <a:path w="74" h="26">
                  <a:moveTo>
                    <a:pt x="74" y="3"/>
                  </a:moveTo>
                  <a:lnTo>
                    <a:pt x="70" y="9"/>
                  </a:lnTo>
                  <a:lnTo>
                    <a:pt x="64" y="13"/>
                  </a:lnTo>
                  <a:lnTo>
                    <a:pt x="57" y="17"/>
                  </a:lnTo>
                  <a:lnTo>
                    <a:pt x="51" y="19"/>
                  </a:lnTo>
                  <a:lnTo>
                    <a:pt x="44" y="21"/>
                  </a:lnTo>
                  <a:lnTo>
                    <a:pt x="37" y="23"/>
                  </a:lnTo>
                  <a:lnTo>
                    <a:pt x="30" y="25"/>
                  </a:lnTo>
                  <a:lnTo>
                    <a:pt x="23" y="26"/>
                  </a:lnTo>
                  <a:lnTo>
                    <a:pt x="19" y="21"/>
                  </a:lnTo>
                  <a:lnTo>
                    <a:pt x="13" y="18"/>
                  </a:lnTo>
                  <a:lnTo>
                    <a:pt x="6" y="15"/>
                  </a:lnTo>
                  <a:lnTo>
                    <a:pt x="0" y="13"/>
                  </a:lnTo>
                  <a:lnTo>
                    <a:pt x="10" y="11"/>
                  </a:lnTo>
                  <a:lnTo>
                    <a:pt x="19" y="8"/>
                  </a:lnTo>
                  <a:lnTo>
                    <a:pt x="27" y="5"/>
                  </a:lnTo>
                  <a:lnTo>
                    <a:pt x="36" y="2"/>
                  </a:lnTo>
                  <a:lnTo>
                    <a:pt x="45" y="1"/>
                  </a:lnTo>
                  <a:lnTo>
                    <a:pt x="55" y="0"/>
                  </a:lnTo>
                  <a:lnTo>
                    <a:pt x="65" y="1"/>
                  </a:lnTo>
                  <a:lnTo>
                    <a:pt x="74" y="3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auto">
            <a:xfrm>
              <a:off x="2923" y="2547"/>
              <a:ext cx="78" cy="85"/>
            </a:xfrm>
            <a:custGeom>
              <a:avLst/>
              <a:gdLst/>
              <a:ahLst/>
              <a:cxnLst>
                <a:cxn ang="0">
                  <a:pos x="72" y="172"/>
                </a:cxn>
                <a:cxn ang="0">
                  <a:pos x="81" y="171"/>
                </a:cxn>
                <a:cxn ang="0">
                  <a:pos x="89" y="171"/>
                </a:cxn>
                <a:cxn ang="0">
                  <a:pos x="97" y="169"/>
                </a:cxn>
                <a:cxn ang="0">
                  <a:pos x="104" y="167"/>
                </a:cxn>
                <a:cxn ang="0">
                  <a:pos x="112" y="165"/>
                </a:cxn>
                <a:cxn ang="0">
                  <a:pos x="120" y="162"/>
                </a:cxn>
                <a:cxn ang="0">
                  <a:pos x="128" y="159"/>
                </a:cxn>
                <a:cxn ang="0">
                  <a:pos x="135" y="156"/>
                </a:cxn>
                <a:cxn ang="0">
                  <a:pos x="150" y="125"/>
                </a:cxn>
                <a:cxn ang="0">
                  <a:pos x="155" y="92"/>
                </a:cxn>
                <a:cxn ang="0">
                  <a:pos x="155" y="60"/>
                </a:cxn>
                <a:cxn ang="0">
                  <a:pos x="153" y="28"/>
                </a:cxn>
                <a:cxn ang="0">
                  <a:pos x="146" y="30"/>
                </a:cxn>
                <a:cxn ang="0">
                  <a:pos x="138" y="33"/>
                </a:cxn>
                <a:cxn ang="0">
                  <a:pos x="130" y="33"/>
                </a:cxn>
                <a:cxn ang="0">
                  <a:pos x="123" y="28"/>
                </a:cxn>
                <a:cxn ang="0">
                  <a:pos x="124" y="22"/>
                </a:cxn>
                <a:cxn ang="0">
                  <a:pos x="130" y="19"/>
                </a:cxn>
                <a:cxn ang="0">
                  <a:pos x="137" y="16"/>
                </a:cxn>
                <a:cxn ang="0">
                  <a:pos x="143" y="16"/>
                </a:cxn>
                <a:cxn ang="0">
                  <a:pos x="147" y="14"/>
                </a:cxn>
                <a:cxn ang="0">
                  <a:pos x="151" y="11"/>
                </a:cxn>
                <a:cxn ang="0">
                  <a:pos x="150" y="7"/>
                </a:cxn>
                <a:cxn ang="0">
                  <a:pos x="147" y="1"/>
                </a:cxn>
                <a:cxn ang="0">
                  <a:pos x="134" y="5"/>
                </a:cxn>
                <a:cxn ang="0">
                  <a:pos x="120" y="6"/>
                </a:cxn>
                <a:cxn ang="0">
                  <a:pos x="105" y="7"/>
                </a:cxn>
                <a:cxn ang="0">
                  <a:pos x="91" y="7"/>
                </a:cxn>
                <a:cxn ang="0">
                  <a:pos x="76" y="7"/>
                </a:cxn>
                <a:cxn ang="0">
                  <a:pos x="61" y="5"/>
                </a:cxn>
                <a:cxn ang="0">
                  <a:pos x="47" y="3"/>
                </a:cxn>
                <a:cxn ang="0">
                  <a:pos x="32" y="0"/>
                </a:cxn>
                <a:cxn ang="0">
                  <a:pos x="28" y="11"/>
                </a:cxn>
                <a:cxn ang="0">
                  <a:pos x="17" y="34"/>
                </a:cxn>
                <a:cxn ang="0">
                  <a:pos x="6" y="59"/>
                </a:cxn>
                <a:cxn ang="0">
                  <a:pos x="0" y="74"/>
                </a:cxn>
                <a:cxn ang="0">
                  <a:pos x="1" y="88"/>
                </a:cxn>
                <a:cxn ang="0">
                  <a:pos x="3" y="111"/>
                </a:cxn>
                <a:cxn ang="0">
                  <a:pos x="6" y="132"/>
                </a:cxn>
                <a:cxn ang="0">
                  <a:pos x="7" y="141"/>
                </a:cxn>
                <a:cxn ang="0">
                  <a:pos x="72" y="172"/>
                </a:cxn>
              </a:cxnLst>
              <a:rect l="0" t="0" r="r" b="b"/>
              <a:pathLst>
                <a:path w="155" h="172">
                  <a:moveTo>
                    <a:pt x="72" y="172"/>
                  </a:moveTo>
                  <a:lnTo>
                    <a:pt x="81" y="171"/>
                  </a:lnTo>
                  <a:lnTo>
                    <a:pt x="89" y="171"/>
                  </a:lnTo>
                  <a:lnTo>
                    <a:pt x="97" y="169"/>
                  </a:lnTo>
                  <a:lnTo>
                    <a:pt x="104" y="167"/>
                  </a:lnTo>
                  <a:lnTo>
                    <a:pt x="112" y="165"/>
                  </a:lnTo>
                  <a:lnTo>
                    <a:pt x="120" y="162"/>
                  </a:lnTo>
                  <a:lnTo>
                    <a:pt x="128" y="159"/>
                  </a:lnTo>
                  <a:lnTo>
                    <a:pt x="135" y="156"/>
                  </a:lnTo>
                  <a:lnTo>
                    <a:pt x="150" y="125"/>
                  </a:lnTo>
                  <a:lnTo>
                    <a:pt x="155" y="92"/>
                  </a:lnTo>
                  <a:lnTo>
                    <a:pt x="155" y="60"/>
                  </a:lnTo>
                  <a:lnTo>
                    <a:pt x="153" y="28"/>
                  </a:lnTo>
                  <a:lnTo>
                    <a:pt x="146" y="30"/>
                  </a:lnTo>
                  <a:lnTo>
                    <a:pt x="138" y="33"/>
                  </a:lnTo>
                  <a:lnTo>
                    <a:pt x="130" y="33"/>
                  </a:lnTo>
                  <a:lnTo>
                    <a:pt x="123" y="28"/>
                  </a:lnTo>
                  <a:lnTo>
                    <a:pt x="124" y="22"/>
                  </a:lnTo>
                  <a:lnTo>
                    <a:pt x="130" y="19"/>
                  </a:lnTo>
                  <a:lnTo>
                    <a:pt x="137" y="16"/>
                  </a:lnTo>
                  <a:lnTo>
                    <a:pt x="143" y="16"/>
                  </a:lnTo>
                  <a:lnTo>
                    <a:pt x="147" y="14"/>
                  </a:lnTo>
                  <a:lnTo>
                    <a:pt x="151" y="11"/>
                  </a:lnTo>
                  <a:lnTo>
                    <a:pt x="150" y="7"/>
                  </a:lnTo>
                  <a:lnTo>
                    <a:pt x="147" y="1"/>
                  </a:lnTo>
                  <a:lnTo>
                    <a:pt x="134" y="5"/>
                  </a:lnTo>
                  <a:lnTo>
                    <a:pt x="120" y="6"/>
                  </a:lnTo>
                  <a:lnTo>
                    <a:pt x="105" y="7"/>
                  </a:lnTo>
                  <a:lnTo>
                    <a:pt x="91" y="7"/>
                  </a:lnTo>
                  <a:lnTo>
                    <a:pt x="76" y="7"/>
                  </a:lnTo>
                  <a:lnTo>
                    <a:pt x="61" y="5"/>
                  </a:lnTo>
                  <a:lnTo>
                    <a:pt x="47" y="3"/>
                  </a:lnTo>
                  <a:lnTo>
                    <a:pt x="32" y="0"/>
                  </a:lnTo>
                  <a:lnTo>
                    <a:pt x="28" y="11"/>
                  </a:lnTo>
                  <a:lnTo>
                    <a:pt x="17" y="34"/>
                  </a:lnTo>
                  <a:lnTo>
                    <a:pt x="6" y="59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111"/>
                  </a:lnTo>
                  <a:lnTo>
                    <a:pt x="6" y="132"/>
                  </a:lnTo>
                  <a:lnTo>
                    <a:pt x="7" y="141"/>
                  </a:lnTo>
                  <a:lnTo>
                    <a:pt x="72" y="1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auto">
            <a:xfrm>
              <a:off x="2889" y="2547"/>
              <a:ext cx="71" cy="117"/>
            </a:xfrm>
            <a:custGeom>
              <a:avLst/>
              <a:gdLst/>
              <a:ahLst/>
              <a:cxnLst>
                <a:cxn ang="0">
                  <a:pos x="135" y="172"/>
                </a:cxn>
                <a:cxn ang="0">
                  <a:pos x="120" y="170"/>
                </a:cxn>
                <a:cxn ang="0">
                  <a:pos x="105" y="166"/>
                </a:cxn>
                <a:cxn ang="0">
                  <a:pos x="90" y="159"/>
                </a:cxn>
                <a:cxn ang="0">
                  <a:pos x="77" y="163"/>
                </a:cxn>
                <a:cxn ang="0">
                  <a:pos x="87" y="173"/>
                </a:cxn>
                <a:cxn ang="0">
                  <a:pos x="98" y="182"/>
                </a:cxn>
                <a:cxn ang="0">
                  <a:pos x="109" y="192"/>
                </a:cxn>
                <a:cxn ang="0">
                  <a:pos x="118" y="203"/>
                </a:cxn>
                <a:cxn ang="0">
                  <a:pos x="112" y="213"/>
                </a:cxn>
                <a:cxn ang="0">
                  <a:pos x="103" y="225"/>
                </a:cxn>
                <a:cxn ang="0">
                  <a:pos x="93" y="233"/>
                </a:cxn>
                <a:cxn ang="0">
                  <a:pos x="80" y="234"/>
                </a:cxn>
                <a:cxn ang="0">
                  <a:pos x="60" y="222"/>
                </a:cxn>
                <a:cxn ang="0">
                  <a:pos x="39" y="204"/>
                </a:cxn>
                <a:cxn ang="0">
                  <a:pos x="23" y="183"/>
                </a:cxn>
                <a:cxn ang="0">
                  <a:pos x="12" y="160"/>
                </a:cxn>
                <a:cxn ang="0">
                  <a:pos x="22" y="142"/>
                </a:cxn>
                <a:cxn ang="0">
                  <a:pos x="24" y="120"/>
                </a:cxn>
                <a:cxn ang="0">
                  <a:pos x="37" y="121"/>
                </a:cxn>
                <a:cxn ang="0">
                  <a:pos x="38" y="110"/>
                </a:cxn>
                <a:cxn ang="0">
                  <a:pos x="24" y="102"/>
                </a:cxn>
                <a:cxn ang="0">
                  <a:pos x="14" y="90"/>
                </a:cxn>
                <a:cxn ang="0">
                  <a:pos x="5" y="76"/>
                </a:cxn>
                <a:cxn ang="0">
                  <a:pos x="0" y="61"/>
                </a:cxn>
                <a:cxn ang="0">
                  <a:pos x="2" y="54"/>
                </a:cxn>
                <a:cxn ang="0">
                  <a:pos x="9" y="50"/>
                </a:cxn>
                <a:cxn ang="0">
                  <a:pos x="25" y="58"/>
                </a:cxn>
                <a:cxn ang="0">
                  <a:pos x="38" y="69"/>
                </a:cxn>
                <a:cxn ang="0">
                  <a:pos x="49" y="59"/>
                </a:cxn>
                <a:cxn ang="0">
                  <a:pos x="57" y="44"/>
                </a:cxn>
                <a:cxn ang="0">
                  <a:pos x="59" y="31"/>
                </a:cxn>
                <a:cxn ang="0">
                  <a:pos x="57" y="20"/>
                </a:cxn>
                <a:cxn ang="0">
                  <a:pos x="68" y="15"/>
                </a:cxn>
                <a:cxn ang="0">
                  <a:pos x="78" y="9"/>
                </a:cxn>
                <a:cxn ang="0">
                  <a:pos x="90" y="5"/>
                </a:cxn>
                <a:cxn ang="0">
                  <a:pos x="101" y="0"/>
                </a:cxn>
                <a:cxn ang="0">
                  <a:pos x="108" y="16"/>
                </a:cxn>
                <a:cxn ang="0">
                  <a:pos x="110" y="39"/>
                </a:cxn>
                <a:cxn ang="0">
                  <a:pos x="101" y="50"/>
                </a:cxn>
                <a:cxn ang="0">
                  <a:pos x="90" y="64"/>
                </a:cxn>
                <a:cxn ang="0">
                  <a:pos x="82" y="81"/>
                </a:cxn>
                <a:cxn ang="0">
                  <a:pos x="83" y="97"/>
                </a:cxn>
                <a:cxn ang="0">
                  <a:pos x="97" y="117"/>
                </a:cxn>
                <a:cxn ang="0">
                  <a:pos x="116" y="142"/>
                </a:cxn>
                <a:cxn ang="0">
                  <a:pos x="133" y="163"/>
                </a:cxn>
                <a:cxn ang="0">
                  <a:pos x="141" y="172"/>
                </a:cxn>
              </a:cxnLst>
              <a:rect l="0" t="0" r="r" b="b"/>
              <a:pathLst>
                <a:path w="141" h="234">
                  <a:moveTo>
                    <a:pt x="141" y="172"/>
                  </a:moveTo>
                  <a:lnTo>
                    <a:pt x="135" y="172"/>
                  </a:lnTo>
                  <a:lnTo>
                    <a:pt x="127" y="171"/>
                  </a:lnTo>
                  <a:lnTo>
                    <a:pt x="120" y="170"/>
                  </a:lnTo>
                  <a:lnTo>
                    <a:pt x="113" y="169"/>
                  </a:lnTo>
                  <a:lnTo>
                    <a:pt x="105" y="166"/>
                  </a:lnTo>
                  <a:lnTo>
                    <a:pt x="98" y="163"/>
                  </a:lnTo>
                  <a:lnTo>
                    <a:pt x="90" y="159"/>
                  </a:lnTo>
                  <a:lnTo>
                    <a:pt x="83" y="156"/>
                  </a:lnTo>
                  <a:lnTo>
                    <a:pt x="77" y="163"/>
                  </a:lnTo>
                  <a:lnTo>
                    <a:pt x="82" y="169"/>
                  </a:lnTo>
                  <a:lnTo>
                    <a:pt x="87" y="173"/>
                  </a:lnTo>
                  <a:lnTo>
                    <a:pt x="93" y="178"/>
                  </a:lnTo>
                  <a:lnTo>
                    <a:pt x="98" y="182"/>
                  </a:lnTo>
                  <a:lnTo>
                    <a:pt x="103" y="187"/>
                  </a:lnTo>
                  <a:lnTo>
                    <a:pt x="109" y="192"/>
                  </a:lnTo>
                  <a:lnTo>
                    <a:pt x="114" y="197"/>
                  </a:lnTo>
                  <a:lnTo>
                    <a:pt x="118" y="203"/>
                  </a:lnTo>
                  <a:lnTo>
                    <a:pt x="115" y="208"/>
                  </a:lnTo>
                  <a:lnTo>
                    <a:pt x="112" y="213"/>
                  </a:lnTo>
                  <a:lnTo>
                    <a:pt x="108" y="219"/>
                  </a:lnTo>
                  <a:lnTo>
                    <a:pt x="103" y="225"/>
                  </a:lnTo>
                  <a:lnTo>
                    <a:pt x="99" y="230"/>
                  </a:lnTo>
                  <a:lnTo>
                    <a:pt x="93" y="233"/>
                  </a:lnTo>
                  <a:lnTo>
                    <a:pt x="87" y="234"/>
                  </a:lnTo>
                  <a:lnTo>
                    <a:pt x="80" y="234"/>
                  </a:lnTo>
                  <a:lnTo>
                    <a:pt x="70" y="228"/>
                  </a:lnTo>
                  <a:lnTo>
                    <a:pt x="60" y="222"/>
                  </a:lnTo>
                  <a:lnTo>
                    <a:pt x="49" y="213"/>
                  </a:lnTo>
                  <a:lnTo>
                    <a:pt x="39" y="204"/>
                  </a:lnTo>
                  <a:lnTo>
                    <a:pt x="30" y="194"/>
                  </a:lnTo>
                  <a:lnTo>
                    <a:pt x="23" y="183"/>
                  </a:lnTo>
                  <a:lnTo>
                    <a:pt x="17" y="172"/>
                  </a:lnTo>
                  <a:lnTo>
                    <a:pt x="12" y="160"/>
                  </a:lnTo>
                  <a:lnTo>
                    <a:pt x="18" y="151"/>
                  </a:lnTo>
                  <a:lnTo>
                    <a:pt x="22" y="142"/>
                  </a:lnTo>
                  <a:lnTo>
                    <a:pt x="23" y="130"/>
                  </a:lnTo>
                  <a:lnTo>
                    <a:pt x="24" y="120"/>
                  </a:lnTo>
                  <a:lnTo>
                    <a:pt x="31" y="122"/>
                  </a:lnTo>
                  <a:lnTo>
                    <a:pt x="37" y="121"/>
                  </a:lnTo>
                  <a:lnTo>
                    <a:pt x="39" y="118"/>
                  </a:lnTo>
                  <a:lnTo>
                    <a:pt x="38" y="110"/>
                  </a:lnTo>
                  <a:lnTo>
                    <a:pt x="31" y="106"/>
                  </a:lnTo>
                  <a:lnTo>
                    <a:pt x="24" y="102"/>
                  </a:lnTo>
                  <a:lnTo>
                    <a:pt x="18" y="97"/>
                  </a:lnTo>
                  <a:lnTo>
                    <a:pt x="14" y="90"/>
                  </a:lnTo>
                  <a:lnTo>
                    <a:pt x="9" y="83"/>
                  </a:lnTo>
                  <a:lnTo>
                    <a:pt x="5" y="76"/>
                  </a:lnTo>
                  <a:lnTo>
                    <a:pt x="2" y="68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2" y="54"/>
                  </a:lnTo>
                  <a:lnTo>
                    <a:pt x="5" y="52"/>
                  </a:lnTo>
                  <a:lnTo>
                    <a:pt x="9" y="50"/>
                  </a:lnTo>
                  <a:lnTo>
                    <a:pt x="17" y="53"/>
                  </a:lnTo>
                  <a:lnTo>
                    <a:pt x="25" y="58"/>
                  </a:lnTo>
                  <a:lnTo>
                    <a:pt x="32" y="64"/>
                  </a:lnTo>
                  <a:lnTo>
                    <a:pt x="38" y="69"/>
                  </a:lnTo>
                  <a:lnTo>
                    <a:pt x="45" y="66"/>
                  </a:lnTo>
                  <a:lnTo>
                    <a:pt x="49" y="59"/>
                  </a:lnTo>
                  <a:lnTo>
                    <a:pt x="53" y="51"/>
                  </a:lnTo>
                  <a:lnTo>
                    <a:pt x="57" y="44"/>
                  </a:lnTo>
                  <a:lnTo>
                    <a:pt x="59" y="37"/>
                  </a:lnTo>
                  <a:lnTo>
                    <a:pt x="59" y="31"/>
                  </a:lnTo>
                  <a:lnTo>
                    <a:pt x="59" y="26"/>
                  </a:lnTo>
                  <a:lnTo>
                    <a:pt x="57" y="20"/>
                  </a:lnTo>
                  <a:lnTo>
                    <a:pt x="62" y="18"/>
                  </a:lnTo>
                  <a:lnTo>
                    <a:pt x="68" y="15"/>
                  </a:lnTo>
                  <a:lnTo>
                    <a:pt x="72" y="12"/>
                  </a:lnTo>
                  <a:lnTo>
                    <a:pt x="78" y="9"/>
                  </a:lnTo>
                  <a:lnTo>
                    <a:pt x="84" y="7"/>
                  </a:lnTo>
                  <a:lnTo>
                    <a:pt x="90" y="5"/>
                  </a:lnTo>
                  <a:lnTo>
                    <a:pt x="95" y="3"/>
                  </a:lnTo>
                  <a:lnTo>
                    <a:pt x="101" y="0"/>
                  </a:lnTo>
                  <a:lnTo>
                    <a:pt x="103" y="5"/>
                  </a:lnTo>
                  <a:lnTo>
                    <a:pt x="108" y="16"/>
                  </a:lnTo>
                  <a:lnTo>
                    <a:pt x="112" y="29"/>
                  </a:lnTo>
                  <a:lnTo>
                    <a:pt x="110" y="39"/>
                  </a:lnTo>
                  <a:lnTo>
                    <a:pt x="107" y="44"/>
                  </a:lnTo>
                  <a:lnTo>
                    <a:pt x="101" y="50"/>
                  </a:lnTo>
                  <a:lnTo>
                    <a:pt x="95" y="57"/>
                  </a:lnTo>
                  <a:lnTo>
                    <a:pt x="90" y="64"/>
                  </a:lnTo>
                  <a:lnTo>
                    <a:pt x="84" y="72"/>
                  </a:lnTo>
                  <a:lnTo>
                    <a:pt x="82" y="81"/>
                  </a:lnTo>
                  <a:lnTo>
                    <a:pt x="80" y="89"/>
                  </a:lnTo>
                  <a:lnTo>
                    <a:pt x="83" y="97"/>
                  </a:lnTo>
                  <a:lnTo>
                    <a:pt x="88" y="106"/>
                  </a:lnTo>
                  <a:lnTo>
                    <a:pt x="97" y="117"/>
                  </a:lnTo>
                  <a:lnTo>
                    <a:pt x="107" y="129"/>
                  </a:lnTo>
                  <a:lnTo>
                    <a:pt x="116" y="142"/>
                  </a:lnTo>
                  <a:lnTo>
                    <a:pt x="127" y="154"/>
                  </a:lnTo>
                  <a:lnTo>
                    <a:pt x="133" y="163"/>
                  </a:lnTo>
                  <a:lnTo>
                    <a:pt x="139" y="170"/>
                  </a:lnTo>
                  <a:lnTo>
                    <a:pt x="141" y="172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>
              <a:off x="2940" y="2560"/>
              <a:ext cx="17" cy="10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5" y="6"/>
                </a:cxn>
                <a:cxn ang="0">
                  <a:pos x="34" y="10"/>
                </a:cxn>
                <a:cxn ang="0">
                  <a:pos x="31" y="14"/>
                </a:cxn>
                <a:cxn ang="0">
                  <a:pos x="27" y="16"/>
                </a:cxn>
                <a:cxn ang="0">
                  <a:pos x="22" y="17"/>
                </a:cxn>
                <a:cxn ang="0">
                  <a:pos x="16" y="18"/>
                </a:cxn>
                <a:cxn ang="0">
                  <a:pos x="11" y="19"/>
                </a:cxn>
                <a:cxn ang="0">
                  <a:pos x="6" y="20"/>
                </a:cxn>
                <a:cxn ang="0">
                  <a:pos x="4" y="18"/>
                </a:cxn>
                <a:cxn ang="0">
                  <a:pos x="1" y="16"/>
                </a:cxn>
                <a:cxn ang="0">
                  <a:pos x="0" y="14"/>
                </a:cxn>
                <a:cxn ang="0">
                  <a:pos x="1" y="10"/>
                </a:cxn>
                <a:cxn ang="0">
                  <a:pos x="10" y="7"/>
                </a:cxn>
                <a:cxn ang="0">
                  <a:pos x="18" y="3"/>
                </a:cxn>
                <a:cxn ang="0">
                  <a:pos x="26" y="1"/>
                </a:cxn>
                <a:cxn ang="0">
                  <a:pos x="34" y="0"/>
                </a:cxn>
              </a:cxnLst>
              <a:rect l="0" t="0" r="r" b="b"/>
              <a:pathLst>
                <a:path w="35" h="20">
                  <a:moveTo>
                    <a:pt x="34" y="0"/>
                  </a:moveTo>
                  <a:lnTo>
                    <a:pt x="35" y="6"/>
                  </a:lnTo>
                  <a:lnTo>
                    <a:pt x="34" y="10"/>
                  </a:lnTo>
                  <a:lnTo>
                    <a:pt x="31" y="14"/>
                  </a:lnTo>
                  <a:lnTo>
                    <a:pt x="27" y="16"/>
                  </a:lnTo>
                  <a:lnTo>
                    <a:pt x="22" y="17"/>
                  </a:lnTo>
                  <a:lnTo>
                    <a:pt x="16" y="18"/>
                  </a:lnTo>
                  <a:lnTo>
                    <a:pt x="11" y="19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10" y="7"/>
                  </a:lnTo>
                  <a:lnTo>
                    <a:pt x="18" y="3"/>
                  </a:lnTo>
                  <a:lnTo>
                    <a:pt x="26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auto">
            <a:xfrm>
              <a:off x="2902" y="2562"/>
              <a:ext cx="9" cy="9"/>
            </a:xfrm>
            <a:custGeom>
              <a:avLst/>
              <a:gdLst/>
              <a:ahLst/>
              <a:cxnLst>
                <a:cxn ang="0">
                  <a:pos x="20" y="11"/>
                </a:cxn>
                <a:cxn ang="0">
                  <a:pos x="19" y="19"/>
                </a:cxn>
                <a:cxn ang="0">
                  <a:pos x="13" y="18"/>
                </a:cxn>
                <a:cxn ang="0">
                  <a:pos x="9" y="14"/>
                </a:cxn>
                <a:cxn ang="0">
                  <a:pos x="5" y="11"/>
                </a:cxn>
                <a:cxn ang="0">
                  <a:pos x="0" y="8"/>
                </a:cxn>
                <a:cxn ang="0">
                  <a:pos x="6" y="4"/>
                </a:cxn>
                <a:cxn ang="0">
                  <a:pos x="14" y="0"/>
                </a:cxn>
                <a:cxn ang="0">
                  <a:pos x="20" y="2"/>
                </a:cxn>
                <a:cxn ang="0">
                  <a:pos x="20" y="11"/>
                </a:cxn>
              </a:cxnLst>
              <a:rect l="0" t="0" r="r" b="b"/>
              <a:pathLst>
                <a:path w="20" h="19">
                  <a:moveTo>
                    <a:pt x="20" y="11"/>
                  </a:moveTo>
                  <a:lnTo>
                    <a:pt x="19" y="19"/>
                  </a:lnTo>
                  <a:lnTo>
                    <a:pt x="13" y="18"/>
                  </a:lnTo>
                  <a:lnTo>
                    <a:pt x="9" y="14"/>
                  </a:lnTo>
                  <a:lnTo>
                    <a:pt x="5" y="11"/>
                  </a:lnTo>
                  <a:lnTo>
                    <a:pt x="0" y="8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auto">
            <a:xfrm>
              <a:off x="2927" y="2590"/>
              <a:ext cx="18" cy="27"/>
            </a:xfrm>
            <a:custGeom>
              <a:avLst/>
              <a:gdLst/>
              <a:ahLst/>
              <a:cxnLst>
                <a:cxn ang="0">
                  <a:pos x="36" y="44"/>
                </a:cxn>
                <a:cxn ang="0">
                  <a:pos x="35" y="46"/>
                </a:cxn>
                <a:cxn ang="0">
                  <a:pos x="35" y="49"/>
                </a:cxn>
                <a:cxn ang="0">
                  <a:pos x="33" y="52"/>
                </a:cxn>
                <a:cxn ang="0">
                  <a:pos x="31" y="53"/>
                </a:cxn>
                <a:cxn ang="0">
                  <a:pos x="26" y="52"/>
                </a:cxn>
                <a:cxn ang="0">
                  <a:pos x="20" y="40"/>
                </a:cxn>
                <a:cxn ang="0">
                  <a:pos x="13" y="29"/>
                </a:cxn>
                <a:cxn ang="0">
                  <a:pos x="6" y="16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14" y="9"/>
                </a:cxn>
                <a:cxn ang="0">
                  <a:pos x="22" y="21"/>
                </a:cxn>
                <a:cxn ang="0">
                  <a:pos x="29" y="32"/>
                </a:cxn>
                <a:cxn ang="0">
                  <a:pos x="36" y="44"/>
                </a:cxn>
              </a:cxnLst>
              <a:rect l="0" t="0" r="r" b="b"/>
              <a:pathLst>
                <a:path w="36" h="53">
                  <a:moveTo>
                    <a:pt x="36" y="44"/>
                  </a:moveTo>
                  <a:lnTo>
                    <a:pt x="35" y="46"/>
                  </a:lnTo>
                  <a:lnTo>
                    <a:pt x="35" y="49"/>
                  </a:lnTo>
                  <a:lnTo>
                    <a:pt x="33" y="52"/>
                  </a:lnTo>
                  <a:lnTo>
                    <a:pt x="31" y="53"/>
                  </a:lnTo>
                  <a:lnTo>
                    <a:pt x="26" y="52"/>
                  </a:lnTo>
                  <a:lnTo>
                    <a:pt x="20" y="40"/>
                  </a:lnTo>
                  <a:lnTo>
                    <a:pt x="13" y="29"/>
                  </a:lnTo>
                  <a:lnTo>
                    <a:pt x="6" y="16"/>
                  </a:lnTo>
                  <a:lnTo>
                    <a:pt x="0" y="3"/>
                  </a:lnTo>
                  <a:lnTo>
                    <a:pt x="2" y="0"/>
                  </a:lnTo>
                  <a:lnTo>
                    <a:pt x="14" y="9"/>
                  </a:lnTo>
                  <a:lnTo>
                    <a:pt x="22" y="21"/>
                  </a:lnTo>
                  <a:lnTo>
                    <a:pt x="29" y="32"/>
                  </a:lnTo>
                  <a:lnTo>
                    <a:pt x="36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auto">
            <a:xfrm>
              <a:off x="2891" y="2600"/>
              <a:ext cx="2" cy="4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4" y="9"/>
                </a:cxn>
              </a:cxnLst>
              <a:rect l="0" t="0" r="r" b="b"/>
              <a:pathLst>
                <a:path w="5" h="9">
                  <a:moveTo>
                    <a:pt x="4" y="9"/>
                  </a:moveTo>
                  <a:lnTo>
                    <a:pt x="0" y="0"/>
                  </a:lnTo>
                  <a:lnTo>
                    <a:pt x="5" y="4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auto">
            <a:xfrm>
              <a:off x="2957" y="2603"/>
              <a:ext cx="31" cy="12"/>
            </a:xfrm>
            <a:custGeom>
              <a:avLst/>
              <a:gdLst/>
              <a:ahLst/>
              <a:cxnLst>
                <a:cxn ang="0">
                  <a:pos x="60" y="15"/>
                </a:cxn>
                <a:cxn ang="0">
                  <a:pos x="53" y="16"/>
                </a:cxn>
                <a:cxn ang="0">
                  <a:pos x="45" y="18"/>
                </a:cxn>
                <a:cxn ang="0">
                  <a:pos x="38" y="21"/>
                </a:cxn>
                <a:cxn ang="0">
                  <a:pos x="30" y="23"/>
                </a:cxn>
                <a:cxn ang="0">
                  <a:pos x="22" y="24"/>
                </a:cxn>
                <a:cxn ang="0">
                  <a:pos x="15" y="25"/>
                </a:cxn>
                <a:cxn ang="0">
                  <a:pos x="7" y="23"/>
                </a:cxn>
                <a:cxn ang="0">
                  <a:pos x="0" y="20"/>
                </a:cxn>
                <a:cxn ang="0">
                  <a:pos x="4" y="13"/>
                </a:cxn>
                <a:cxn ang="0">
                  <a:pos x="11" y="12"/>
                </a:cxn>
                <a:cxn ang="0">
                  <a:pos x="18" y="10"/>
                </a:cxn>
                <a:cxn ang="0">
                  <a:pos x="25" y="8"/>
                </a:cxn>
                <a:cxn ang="0">
                  <a:pos x="32" y="6"/>
                </a:cxn>
                <a:cxn ang="0">
                  <a:pos x="39" y="5"/>
                </a:cxn>
                <a:cxn ang="0">
                  <a:pos x="46" y="2"/>
                </a:cxn>
                <a:cxn ang="0">
                  <a:pos x="53" y="1"/>
                </a:cxn>
                <a:cxn ang="0">
                  <a:pos x="60" y="0"/>
                </a:cxn>
                <a:cxn ang="0">
                  <a:pos x="62" y="5"/>
                </a:cxn>
                <a:cxn ang="0">
                  <a:pos x="62" y="8"/>
                </a:cxn>
                <a:cxn ang="0">
                  <a:pos x="61" y="12"/>
                </a:cxn>
                <a:cxn ang="0">
                  <a:pos x="60" y="15"/>
                </a:cxn>
              </a:cxnLst>
              <a:rect l="0" t="0" r="r" b="b"/>
              <a:pathLst>
                <a:path w="62" h="25">
                  <a:moveTo>
                    <a:pt x="60" y="15"/>
                  </a:moveTo>
                  <a:lnTo>
                    <a:pt x="53" y="16"/>
                  </a:lnTo>
                  <a:lnTo>
                    <a:pt x="45" y="18"/>
                  </a:lnTo>
                  <a:lnTo>
                    <a:pt x="38" y="21"/>
                  </a:lnTo>
                  <a:lnTo>
                    <a:pt x="30" y="23"/>
                  </a:lnTo>
                  <a:lnTo>
                    <a:pt x="22" y="24"/>
                  </a:lnTo>
                  <a:lnTo>
                    <a:pt x="15" y="25"/>
                  </a:lnTo>
                  <a:lnTo>
                    <a:pt x="7" y="23"/>
                  </a:lnTo>
                  <a:lnTo>
                    <a:pt x="0" y="20"/>
                  </a:lnTo>
                  <a:lnTo>
                    <a:pt x="4" y="13"/>
                  </a:lnTo>
                  <a:lnTo>
                    <a:pt x="11" y="12"/>
                  </a:lnTo>
                  <a:lnTo>
                    <a:pt x="18" y="10"/>
                  </a:lnTo>
                  <a:lnTo>
                    <a:pt x="25" y="8"/>
                  </a:lnTo>
                  <a:lnTo>
                    <a:pt x="32" y="6"/>
                  </a:lnTo>
                  <a:lnTo>
                    <a:pt x="39" y="5"/>
                  </a:lnTo>
                  <a:lnTo>
                    <a:pt x="46" y="2"/>
                  </a:lnTo>
                  <a:lnTo>
                    <a:pt x="53" y="1"/>
                  </a:lnTo>
                  <a:lnTo>
                    <a:pt x="60" y="0"/>
                  </a:lnTo>
                  <a:lnTo>
                    <a:pt x="62" y="5"/>
                  </a:lnTo>
                  <a:lnTo>
                    <a:pt x="62" y="8"/>
                  </a:lnTo>
                  <a:lnTo>
                    <a:pt x="61" y="12"/>
                  </a:lnTo>
                  <a:lnTo>
                    <a:pt x="6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auto">
            <a:xfrm>
              <a:off x="2879" y="2633"/>
              <a:ext cx="47" cy="40"/>
            </a:xfrm>
            <a:custGeom>
              <a:avLst/>
              <a:gdLst/>
              <a:ahLst/>
              <a:cxnLst>
                <a:cxn ang="0">
                  <a:pos x="93" y="78"/>
                </a:cxn>
                <a:cxn ang="0">
                  <a:pos x="92" y="80"/>
                </a:cxn>
                <a:cxn ang="0">
                  <a:pos x="84" y="78"/>
                </a:cxn>
                <a:cxn ang="0">
                  <a:pos x="75" y="75"/>
                </a:cxn>
                <a:cxn ang="0">
                  <a:pos x="67" y="72"/>
                </a:cxn>
                <a:cxn ang="0">
                  <a:pos x="58" y="69"/>
                </a:cxn>
                <a:cxn ang="0">
                  <a:pos x="49" y="68"/>
                </a:cxn>
                <a:cxn ang="0">
                  <a:pos x="40" y="68"/>
                </a:cxn>
                <a:cxn ang="0">
                  <a:pos x="32" y="72"/>
                </a:cxn>
                <a:cxn ang="0">
                  <a:pos x="25" y="80"/>
                </a:cxn>
                <a:cxn ang="0">
                  <a:pos x="19" y="68"/>
                </a:cxn>
                <a:cxn ang="0">
                  <a:pos x="12" y="55"/>
                </a:cxn>
                <a:cxn ang="0">
                  <a:pos x="6" y="43"/>
                </a:cxn>
                <a:cxn ang="0">
                  <a:pos x="0" y="30"/>
                </a:cxn>
                <a:cxn ang="0">
                  <a:pos x="4" y="22"/>
                </a:cxn>
                <a:cxn ang="0">
                  <a:pos x="6" y="14"/>
                </a:cxn>
                <a:cxn ang="0">
                  <a:pos x="11" y="6"/>
                </a:cxn>
                <a:cxn ang="0">
                  <a:pos x="16" y="0"/>
                </a:cxn>
                <a:cxn ang="0">
                  <a:pos x="22" y="13"/>
                </a:cxn>
                <a:cxn ang="0">
                  <a:pos x="29" y="25"/>
                </a:cxn>
                <a:cxn ang="0">
                  <a:pos x="38" y="36"/>
                </a:cxn>
                <a:cxn ang="0">
                  <a:pos x="47" y="46"/>
                </a:cxn>
                <a:cxn ang="0">
                  <a:pos x="58" y="55"/>
                </a:cxn>
                <a:cxn ang="0">
                  <a:pos x="69" y="64"/>
                </a:cxn>
                <a:cxn ang="0">
                  <a:pos x="81" y="72"/>
                </a:cxn>
                <a:cxn ang="0">
                  <a:pos x="93" y="78"/>
                </a:cxn>
              </a:cxnLst>
              <a:rect l="0" t="0" r="r" b="b"/>
              <a:pathLst>
                <a:path w="93" h="80">
                  <a:moveTo>
                    <a:pt x="93" y="78"/>
                  </a:moveTo>
                  <a:lnTo>
                    <a:pt x="92" y="80"/>
                  </a:lnTo>
                  <a:lnTo>
                    <a:pt x="84" y="78"/>
                  </a:lnTo>
                  <a:lnTo>
                    <a:pt x="75" y="75"/>
                  </a:lnTo>
                  <a:lnTo>
                    <a:pt x="67" y="72"/>
                  </a:lnTo>
                  <a:lnTo>
                    <a:pt x="58" y="69"/>
                  </a:lnTo>
                  <a:lnTo>
                    <a:pt x="49" y="68"/>
                  </a:lnTo>
                  <a:lnTo>
                    <a:pt x="40" y="68"/>
                  </a:lnTo>
                  <a:lnTo>
                    <a:pt x="32" y="72"/>
                  </a:lnTo>
                  <a:lnTo>
                    <a:pt x="25" y="80"/>
                  </a:lnTo>
                  <a:lnTo>
                    <a:pt x="19" y="68"/>
                  </a:lnTo>
                  <a:lnTo>
                    <a:pt x="12" y="55"/>
                  </a:lnTo>
                  <a:lnTo>
                    <a:pt x="6" y="43"/>
                  </a:lnTo>
                  <a:lnTo>
                    <a:pt x="0" y="30"/>
                  </a:lnTo>
                  <a:lnTo>
                    <a:pt x="4" y="22"/>
                  </a:lnTo>
                  <a:lnTo>
                    <a:pt x="6" y="14"/>
                  </a:lnTo>
                  <a:lnTo>
                    <a:pt x="11" y="6"/>
                  </a:lnTo>
                  <a:lnTo>
                    <a:pt x="16" y="0"/>
                  </a:lnTo>
                  <a:lnTo>
                    <a:pt x="22" y="13"/>
                  </a:lnTo>
                  <a:lnTo>
                    <a:pt x="29" y="25"/>
                  </a:lnTo>
                  <a:lnTo>
                    <a:pt x="38" y="36"/>
                  </a:lnTo>
                  <a:lnTo>
                    <a:pt x="47" y="46"/>
                  </a:lnTo>
                  <a:lnTo>
                    <a:pt x="58" y="55"/>
                  </a:lnTo>
                  <a:lnTo>
                    <a:pt x="69" y="64"/>
                  </a:lnTo>
                  <a:lnTo>
                    <a:pt x="81" y="72"/>
                  </a:lnTo>
                  <a:lnTo>
                    <a:pt x="93" y="78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auto">
            <a:xfrm>
              <a:off x="2639" y="2652"/>
              <a:ext cx="462" cy="413"/>
            </a:xfrm>
            <a:custGeom>
              <a:avLst/>
              <a:gdLst/>
              <a:ahLst/>
              <a:cxnLst>
                <a:cxn ang="0">
                  <a:pos x="525" y="136"/>
                </a:cxn>
                <a:cxn ang="0">
                  <a:pos x="555" y="114"/>
                </a:cxn>
                <a:cxn ang="0">
                  <a:pos x="577" y="94"/>
                </a:cxn>
                <a:cxn ang="0">
                  <a:pos x="602" y="102"/>
                </a:cxn>
                <a:cxn ang="0">
                  <a:pos x="638" y="122"/>
                </a:cxn>
                <a:cxn ang="0">
                  <a:pos x="666" y="51"/>
                </a:cxn>
                <a:cxn ang="0">
                  <a:pos x="726" y="97"/>
                </a:cxn>
                <a:cxn ang="0">
                  <a:pos x="780" y="198"/>
                </a:cxn>
                <a:cxn ang="0">
                  <a:pos x="816" y="347"/>
                </a:cxn>
                <a:cxn ang="0">
                  <a:pos x="825" y="541"/>
                </a:cxn>
                <a:cxn ang="0">
                  <a:pos x="842" y="598"/>
                </a:cxn>
                <a:cxn ang="0">
                  <a:pos x="879" y="690"/>
                </a:cxn>
                <a:cxn ang="0">
                  <a:pos x="915" y="790"/>
                </a:cxn>
                <a:cxn ang="0">
                  <a:pos x="878" y="815"/>
                </a:cxn>
                <a:cxn ang="0">
                  <a:pos x="800" y="740"/>
                </a:cxn>
                <a:cxn ang="0">
                  <a:pos x="714" y="586"/>
                </a:cxn>
                <a:cxn ang="0">
                  <a:pos x="747" y="529"/>
                </a:cxn>
                <a:cxn ang="0">
                  <a:pos x="700" y="428"/>
                </a:cxn>
                <a:cxn ang="0">
                  <a:pos x="748" y="327"/>
                </a:cxn>
                <a:cxn ang="0">
                  <a:pos x="747" y="264"/>
                </a:cxn>
                <a:cxn ang="0">
                  <a:pos x="700" y="387"/>
                </a:cxn>
                <a:cxn ang="0">
                  <a:pos x="624" y="549"/>
                </a:cxn>
                <a:cxn ang="0">
                  <a:pos x="651" y="511"/>
                </a:cxn>
                <a:cxn ang="0">
                  <a:pos x="642" y="557"/>
                </a:cxn>
                <a:cxn ang="0">
                  <a:pos x="547" y="714"/>
                </a:cxn>
                <a:cxn ang="0">
                  <a:pos x="441" y="741"/>
                </a:cxn>
                <a:cxn ang="0">
                  <a:pos x="352" y="738"/>
                </a:cxn>
                <a:cxn ang="0">
                  <a:pos x="272" y="705"/>
                </a:cxn>
                <a:cxn ang="0">
                  <a:pos x="249" y="655"/>
                </a:cxn>
                <a:cxn ang="0">
                  <a:pos x="262" y="648"/>
                </a:cxn>
                <a:cxn ang="0">
                  <a:pos x="245" y="527"/>
                </a:cxn>
                <a:cxn ang="0">
                  <a:pos x="253" y="440"/>
                </a:cxn>
                <a:cxn ang="0">
                  <a:pos x="295" y="408"/>
                </a:cxn>
                <a:cxn ang="0">
                  <a:pos x="335" y="461"/>
                </a:cxn>
                <a:cxn ang="0">
                  <a:pos x="371" y="504"/>
                </a:cxn>
                <a:cxn ang="0">
                  <a:pos x="328" y="423"/>
                </a:cxn>
                <a:cxn ang="0">
                  <a:pos x="322" y="365"/>
                </a:cxn>
                <a:cxn ang="0">
                  <a:pos x="258" y="399"/>
                </a:cxn>
                <a:cxn ang="0">
                  <a:pos x="158" y="474"/>
                </a:cxn>
                <a:cxn ang="0">
                  <a:pos x="100" y="522"/>
                </a:cxn>
                <a:cxn ang="0">
                  <a:pos x="69" y="545"/>
                </a:cxn>
                <a:cxn ang="0">
                  <a:pos x="86" y="552"/>
                </a:cxn>
                <a:cxn ang="0">
                  <a:pos x="108" y="560"/>
                </a:cxn>
                <a:cxn ang="0">
                  <a:pos x="79" y="692"/>
                </a:cxn>
                <a:cxn ang="0">
                  <a:pos x="58" y="752"/>
                </a:cxn>
                <a:cxn ang="0">
                  <a:pos x="25" y="758"/>
                </a:cxn>
                <a:cxn ang="0">
                  <a:pos x="13" y="469"/>
                </a:cxn>
                <a:cxn ang="0">
                  <a:pos x="111" y="272"/>
                </a:cxn>
                <a:cxn ang="0">
                  <a:pos x="182" y="183"/>
                </a:cxn>
                <a:cxn ang="0">
                  <a:pos x="265" y="105"/>
                </a:cxn>
                <a:cxn ang="0">
                  <a:pos x="354" y="49"/>
                </a:cxn>
                <a:cxn ang="0">
                  <a:pos x="432" y="16"/>
                </a:cxn>
                <a:cxn ang="0">
                  <a:pos x="472" y="27"/>
                </a:cxn>
                <a:cxn ang="0">
                  <a:pos x="502" y="66"/>
                </a:cxn>
              </a:cxnLst>
              <a:rect l="0" t="0" r="r" b="b"/>
              <a:pathLst>
                <a:path w="923" h="826">
                  <a:moveTo>
                    <a:pt x="502" y="66"/>
                  </a:moveTo>
                  <a:lnTo>
                    <a:pt x="499" y="84"/>
                  </a:lnTo>
                  <a:lnTo>
                    <a:pt x="501" y="105"/>
                  </a:lnTo>
                  <a:lnTo>
                    <a:pt x="509" y="123"/>
                  </a:lnTo>
                  <a:lnTo>
                    <a:pt x="525" y="136"/>
                  </a:lnTo>
                  <a:lnTo>
                    <a:pt x="532" y="133"/>
                  </a:lnTo>
                  <a:lnTo>
                    <a:pt x="538" y="128"/>
                  </a:lnTo>
                  <a:lnTo>
                    <a:pt x="544" y="123"/>
                  </a:lnTo>
                  <a:lnTo>
                    <a:pt x="549" y="119"/>
                  </a:lnTo>
                  <a:lnTo>
                    <a:pt x="555" y="114"/>
                  </a:lnTo>
                  <a:lnTo>
                    <a:pt x="561" y="110"/>
                  </a:lnTo>
                  <a:lnTo>
                    <a:pt x="567" y="104"/>
                  </a:lnTo>
                  <a:lnTo>
                    <a:pt x="572" y="99"/>
                  </a:lnTo>
                  <a:lnTo>
                    <a:pt x="575" y="92"/>
                  </a:lnTo>
                  <a:lnTo>
                    <a:pt x="577" y="94"/>
                  </a:lnTo>
                  <a:lnTo>
                    <a:pt x="581" y="95"/>
                  </a:lnTo>
                  <a:lnTo>
                    <a:pt x="584" y="96"/>
                  </a:lnTo>
                  <a:lnTo>
                    <a:pt x="589" y="94"/>
                  </a:lnTo>
                  <a:lnTo>
                    <a:pt x="596" y="97"/>
                  </a:lnTo>
                  <a:lnTo>
                    <a:pt x="602" y="102"/>
                  </a:lnTo>
                  <a:lnTo>
                    <a:pt x="609" y="106"/>
                  </a:lnTo>
                  <a:lnTo>
                    <a:pt x="616" y="111"/>
                  </a:lnTo>
                  <a:lnTo>
                    <a:pt x="623" y="115"/>
                  </a:lnTo>
                  <a:lnTo>
                    <a:pt x="631" y="119"/>
                  </a:lnTo>
                  <a:lnTo>
                    <a:pt x="638" y="122"/>
                  </a:lnTo>
                  <a:lnTo>
                    <a:pt x="647" y="123"/>
                  </a:lnTo>
                  <a:lnTo>
                    <a:pt x="658" y="108"/>
                  </a:lnTo>
                  <a:lnTo>
                    <a:pt x="664" y="90"/>
                  </a:lnTo>
                  <a:lnTo>
                    <a:pt x="667" y="70"/>
                  </a:lnTo>
                  <a:lnTo>
                    <a:pt x="666" y="51"/>
                  </a:lnTo>
                  <a:lnTo>
                    <a:pt x="661" y="40"/>
                  </a:lnTo>
                  <a:lnTo>
                    <a:pt x="681" y="51"/>
                  </a:lnTo>
                  <a:lnTo>
                    <a:pt x="698" y="65"/>
                  </a:lnTo>
                  <a:lnTo>
                    <a:pt x="712" y="80"/>
                  </a:lnTo>
                  <a:lnTo>
                    <a:pt x="726" y="97"/>
                  </a:lnTo>
                  <a:lnTo>
                    <a:pt x="737" y="115"/>
                  </a:lnTo>
                  <a:lnTo>
                    <a:pt x="748" y="134"/>
                  </a:lnTo>
                  <a:lnTo>
                    <a:pt x="759" y="152"/>
                  </a:lnTo>
                  <a:lnTo>
                    <a:pt x="770" y="171"/>
                  </a:lnTo>
                  <a:lnTo>
                    <a:pt x="780" y="198"/>
                  </a:lnTo>
                  <a:lnTo>
                    <a:pt x="789" y="227"/>
                  </a:lnTo>
                  <a:lnTo>
                    <a:pt x="797" y="257"/>
                  </a:lnTo>
                  <a:lnTo>
                    <a:pt x="805" y="287"/>
                  </a:lnTo>
                  <a:lnTo>
                    <a:pt x="811" y="317"/>
                  </a:lnTo>
                  <a:lnTo>
                    <a:pt x="816" y="347"/>
                  </a:lnTo>
                  <a:lnTo>
                    <a:pt x="818" y="378"/>
                  </a:lnTo>
                  <a:lnTo>
                    <a:pt x="818" y="408"/>
                  </a:lnTo>
                  <a:lnTo>
                    <a:pt x="821" y="453"/>
                  </a:lnTo>
                  <a:lnTo>
                    <a:pt x="823" y="497"/>
                  </a:lnTo>
                  <a:lnTo>
                    <a:pt x="825" y="541"/>
                  </a:lnTo>
                  <a:lnTo>
                    <a:pt x="830" y="586"/>
                  </a:lnTo>
                  <a:lnTo>
                    <a:pt x="832" y="590"/>
                  </a:lnTo>
                  <a:lnTo>
                    <a:pt x="834" y="594"/>
                  </a:lnTo>
                  <a:lnTo>
                    <a:pt x="838" y="597"/>
                  </a:lnTo>
                  <a:lnTo>
                    <a:pt x="842" y="598"/>
                  </a:lnTo>
                  <a:lnTo>
                    <a:pt x="845" y="590"/>
                  </a:lnTo>
                  <a:lnTo>
                    <a:pt x="853" y="616"/>
                  </a:lnTo>
                  <a:lnTo>
                    <a:pt x="861" y="641"/>
                  </a:lnTo>
                  <a:lnTo>
                    <a:pt x="870" y="666"/>
                  </a:lnTo>
                  <a:lnTo>
                    <a:pt x="879" y="690"/>
                  </a:lnTo>
                  <a:lnTo>
                    <a:pt x="888" y="715"/>
                  </a:lnTo>
                  <a:lnTo>
                    <a:pt x="900" y="739"/>
                  </a:lnTo>
                  <a:lnTo>
                    <a:pt x="910" y="763"/>
                  </a:lnTo>
                  <a:lnTo>
                    <a:pt x="923" y="786"/>
                  </a:lnTo>
                  <a:lnTo>
                    <a:pt x="915" y="790"/>
                  </a:lnTo>
                  <a:lnTo>
                    <a:pt x="907" y="794"/>
                  </a:lnTo>
                  <a:lnTo>
                    <a:pt x="899" y="799"/>
                  </a:lnTo>
                  <a:lnTo>
                    <a:pt x="892" y="803"/>
                  </a:lnTo>
                  <a:lnTo>
                    <a:pt x="885" y="809"/>
                  </a:lnTo>
                  <a:lnTo>
                    <a:pt x="878" y="815"/>
                  </a:lnTo>
                  <a:lnTo>
                    <a:pt x="871" y="821"/>
                  </a:lnTo>
                  <a:lnTo>
                    <a:pt x="864" y="826"/>
                  </a:lnTo>
                  <a:lnTo>
                    <a:pt x="842" y="798"/>
                  </a:lnTo>
                  <a:lnTo>
                    <a:pt x="820" y="769"/>
                  </a:lnTo>
                  <a:lnTo>
                    <a:pt x="800" y="740"/>
                  </a:lnTo>
                  <a:lnTo>
                    <a:pt x="779" y="710"/>
                  </a:lnTo>
                  <a:lnTo>
                    <a:pt x="759" y="680"/>
                  </a:lnTo>
                  <a:lnTo>
                    <a:pt x="742" y="650"/>
                  </a:lnTo>
                  <a:lnTo>
                    <a:pt x="727" y="618"/>
                  </a:lnTo>
                  <a:lnTo>
                    <a:pt x="714" y="586"/>
                  </a:lnTo>
                  <a:lnTo>
                    <a:pt x="684" y="480"/>
                  </a:lnTo>
                  <a:lnTo>
                    <a:pt x="698" y="444"/>
                  </a:lnTo>
                  <a:lnTo>
                    <a:pt x="720" y="489"/>
                  </a:lnTo>
                  <a:lnTo>
                    <a:pt x="736" y="516"/>
                  </a:lnTo>
                  <a:lnTo>
                    <a:pt x="747" y="529"/>
                  </a:lnTo>
                  <a:lnTo>
                    <a:pt x="751" y="529"/>
                  </a:lnTo>
                  <a:lnTo>
                    <a:pt x="749" y="518"/>
                  </a:lnTo>
                  <a:lnTo>
                    <a:pt x="741" y="496"/>
                  </a:lnTo>
                  <a:lnTo>
                    <a:pt x="725" y="466"/>
                  </a:lnTo>
                  <a:lnTo>
                    <a:pt x="700" y="428"/>
                  </a:lnTo>
                  <a:lnTo>
                    <a:pt x="711" y="408"/>
                  </a:lnTo>
                  <a:lnTo>
                    <a:pt x="721" y="389"/>
                  </a:lnTo>
                  <a:lnTo>
                    <a:pt x="732" y="369"/>
                  </a:lnTo>
                  <a:lnTo>
                    <a:pt x="740" y="348"/>
                  </a:lnTo>
                  <a:lnTo>
                    <a:pt x="748" y="327"/>
                  </a:lnTo>
                  <a:lnTo>
                    <a:pt x="752" y="307"/>
                  </a:lnTo>
                  <a:lnTo>
                    <a:pt x="756" y="285"/>
                  </a:lnTo>
                  <a:lnTo>
                    <a:pt x="757" y="263"/>
                  </a:lnTo>
                  <a:lnTo>
                    <a:pt x="750" y="257"/>
                  </a:lnTo>
                  <a:lnTo>
                    <a:pt x="747" y="264"/>
                  </a:lnTo>
                  <a:lnTo>
                    <a:pt x="745" y="277"/>
                  </a:lnTo>
                  <a:lnTo>
                    <a:pt x="744" y="286"/>
                  </a:lnTo>
                  <a:lnTo>
                    <a:pt x="733" y="322"/>
                  </a:lnTo>
                  <a:lnTo>
                    <a:pt x="718" y="355"/>
                  </a:lnTo>
                  <a:lnTo>
                    <a:pt x="700" y="387"/>
                  </a:lnTo>
                  <a:lnTo>
                    <a:pt x="681" y="419"/>
                  </a:lnTo>
                  <a:lnTo>
                    <a:pt x="662" y="451"/>
                  </a:lnTo>
                  <a:lnTo>
                    <a:pt x="646" y="482"/>
                  </a:lnTo>
                  <a:lnTo>
                    <a:pt x="632" y="515"/>
                  </a:lnTo>
                  <a:lnTo>
                    <a:pt x="624" y="549"/>
                  </a:lnTo>
                  <a:lnTo>
                    <a:pt x="631" y="542"/>
                  </a:lnTo>
                  <a:lnTo>
                    <a:pt x="637" y="535"/>
                  </a:lnTo>
                  <a:lnTo>
                    <a:pt x="642" y="527"/>
                  </a:lnTo>
                  <a:lnTo>
                    <a:pt x="646" y="519"/>
                  </a:lnTo>
                  <a:lnTo>
                    <a:pt x="651" y="511"/>
                  </a:lnTo>
                  <a:lnTo>
                    <a:pt x="655" y="501"/>
                  </a:lnTo>
                  <a:lnTo>
                    <a:pt x="660" y="495"/>
                  </a:lnTo>
                  <a:lnTo>
                    <a:pt x="665" y="487"/>
                  </a:lnTo>
                  <a:lnTo>
                    <a:pt x="653" y="521"/>
                  </a:lnTo>
                  <a:lnTo>
                    <a:pt x="642" y="557"/>
                  </a:lnTo>
                  <a:lnTo>
                    <a:pt x="630" y="595"/>
                  </a:lnTo>
                  <a:lnTo>
                    <a:pt x="616" y="629"/>
                  </a:lnTo>
                  <a:lnTo>
                    <a:pt x="599" y="663"/>
                  </a:lnTo>
                  <a:lnTo>
                    <a:pt x="576" y="692"/>
                  </a:lnTo>
                  <a:lnTo>
                    <a:pt x="547" y="714"/>
                  </a:lnTo>
                  <a:lnTo>
                    <a:pt x="510" y="729"/>
                  </a:lnTo>
                  <a:lnTo>
                    <a:pt x="493" y="733"/>
                  </a:lnTo>
                  <a:lnTo>
                    <a:pt x="476" y="737"/>
                  </a:lnTo>
                  <a:lnTo>
                    <a:pt x="458" y="740"/>
                  </a:lnTo>
                  <a:lnTo>
                    <a:pt x="441" y="741"/>
                  </a:lnTo>
                  <a:lnTo>
                    <a:pt x="423" y="744"/>
                  </a:lnTo>
                  <a:lnTo>
                    <a:pt x="405" y="744"/>
                  </a:lnTo>
                  <a:lnTo>
                    <a:pt x="387" y="742"/>
                  </a:lnTo>
                  <a:lnTo>
                    <a:pt x="370" y="741"/>
                  </a:lnTo>
                  <a:lnTo>
                    <a:pt x="352" y="738"/>
                  </a:lnTo>
                  <a:lnTo>
                    <a:pt x="335" y="734"/>
                  </a:lnTo>
                  <a:lnTo>
                    <a:pt x="319" y="729"/>
                  </a:lnTo>
                  <a:lnTo>
                    <a:pt x="303" y="723"/>
                  </a:lnTo>
                  <a:lnTo>
                    <a:pt x="287" y="715"/>
                  </a:lnTo>
                  <a:lnTo>
                    <a:pt x="272" y="705"/>
                  </a:lnTo>
                  <a:lnTo>
                    <a:pt x="258" y="695"/>
                  </a:lnTo>
                  <a:lnTo>
                    <a:pt x="244" y="682"/>
                  </a:lnTo>
                  <a:lnTo>
                    <a:pt x="243" y="673"/>
                  </a:lnTo>
                  <a:lnTo>
                    <a:pt x="245" y="664"/>
                  </a:lnTo>
                  <a:lnTo>
                    <a:pt x="249" y="655"/>
                  </a:lnTo>
                  <a:lnTo>
                    <a:pt x="251" y="644"/>
                  </a:lnTo>
                  <a:lnTo>
                    <a:pt x="253" y="649"/>
                  </a:lnTo>
                  <a:lnTo>
                    <a:pt x="257" y="652"/>
                  </a:lnTo>
                  <a:lnTo>
                    <a:pt x="260" y="652"/>
                  </a:lnTo>
                  <a:lnTo>
                    <a:pt x="262" y="648"/>
                  </a:lnTo>
                  <a:lnTo>
                    <a:pt x="266" y="626"/>
                  </a:lnTo>
                  <a:lnTo>
                    <a:pt x="264" y="602"/>
                  </a:lnTo>
                  <a:lnTo>
                    <a:pt x="258" y="576"/>
                  </a:lnTo>
                  <a:lnTo>
                    <a:pt x="252" y="550"/>
                  </a:lnTo>
                  <a:lnTo>
                    <a:pt x="245" y="527"/>
                  </a:lnTo>
                  <a:lnTo>
                    <a:pt x="239" y="503"/>
                  </a:lnTo>
                  <a:lnTo>
                    <a:pt x="235" y="477"/>
                  </a:lnTo>
                  <a:lnTo>
                    <a:pt x="236" y="452"/>
                  </a:lnTo>
                  <a:lnTo>
                    <a:pt x="244" y="446"/>
                  </a:lnTo>
                  <a:lnTo>
                    <a:pt x="253" y="440"/>
                  </a:lnTo>
                  <a:lnTo>
                    <a:pt x="261" y="435"/>
                  </a:lnTo>
                  <a:lnTo>
                    <a:pt x="271" y="429"/>
                  </a:lnTo>
                  <a:lnTo>
                    <a:pt x="279" y="422"/>
                  </a:lnTo>
                  <a:lnTo>
                    <a:pt x="287" y="415"/>
                  </a:lnTo>
                  <a:lnTo>
                    <a:pt x="295" y="408"/>
                  </a:lnTo>
                  <a:lnTo>
                    <a:pt x="302" y="400"/>
                  </a:lnTo>
                  <a:lnTo>
                    <a:pt x="309" y="416"/>
                  </a:lnTo>
                  <a:lnTo>
                    <a:pt x="317" y="431"/>
                  </a:lnTo>
                  <a:lnTo>
                    <a:pt x="326" y="446"/>
                  </a:lnTo>
                  <a:lnTo>
                    <a:pt x="335" y="461"/>
                  </a:lnTo>
                  <a:lnTo>
                    <a:pt x="344" y="476"/>
                  </a:lnTo>
                  <a:lnTo>
                    <a:pt x="354" y="491"/>
                  </a:lnTo>
                  <a:lnTo>
                    <a:pt x="364" y="507"/>
                  </a:lnTo>
                  <a:lnTo>
                    <a:pt x="373" y="522"/>
                  </a:lnTo>
                  <a:lnTo>
                    <a:pt x="371" y="504"/>
                  </a:lnTo>
                  <a:lnTo>
                    <a:pt x="365" y="488"/>
                  </a:lnTo>
                  <a:lnTo>
                    <a:pt x="357" y="472"/>
                  </a:lnTo>
                  <a:lnTo>
                    <a:pt x="348" y="455"/>
                  </a:lnTo>
                  <a:lnTo>
                    <a:pt x="337" y="439"/>
                  </a:lnTo>
                  <a:lnTo>
                    <a:pt x="328" y="423"/>
                  </a:lnTo>
                  <a:lnTo>
                    <a:pt x="319" y="407"/>
                  </a:lnTo>
                  <a:lnTo>
                    <a:pt x="312" y="390"/>
                  </a:lnTo>
                  <a:lnTo>
                    <a:pt x="321" y="377"/>
                  </a:lnTo>
                  <a:lnTo>
                    <a:pt x="325" y="369"/>
                  </a:lnTo>
                  <a:lnTo>
                    <a:pt x="322" y="365"/>
                  </a:lnTo>
                  <a:lnTo>
                    <a:pt x="315" y="367"/>
                  </a:lnTo>
                  <a:lnTo>
                    <a:pt x="306" y="370"/>
                  </a:lnTo>
                  <a:lnTo>
                    <a:pt x="292" y="378"/>
                  </a:lnTo>
                  <a:lnTo>
                    <a:pt x="276" y="387"/>
                  </a:lnTo>
                  <a:lnTo>
                    <a:pt x="258" y="399"/>
                  </a:lnTo>
                  <a:lnTo>
                    <a:pt x="238" y="413"/>
                  </a:lnTo>
                  <a:lnTo>
                    <a:pt x="217" y="428"/>
                  </a:lnTo>
                  <a:lnTo>
                    <a:pt x="197" y="443"/>
                  </a:lnTo>
                  <a:lnTo>
                    <a:pt x="177" y="458"/>
                  </a:lnTo>
                  <a:lnTo>
                    <a:pt x="158" y="474"/>
                  </a:lnTo>
                  <a:lnTo>
                    <a:pt x="140" y="488"/>
                  </a:lnTo>
                  <a:lnTo>
                    <a:pt x="125" y="500"/>
                  </a:lnTo>
                  <a:lnTo>
                    <a:pt x="113" y="512"/>
                  </a:lnTo>
                  <a:lnTo>
                    <a:pt x="107" y="516"/>
                  </a:lnTo>
                  <a:lnTo>
                    <a:pt x="100" y="522"/>
                  </a:lnTo>
                  <a:lnTo>
                    <a:pt x="93" y="527"/>
                  </a:lnTo>
                  <a:lnTo>
                    <a:pt x="87" y="531"/>
                  </a:lnTo>
                  <a:lnTo>
                    <a:pt x="80" y="536"/>
                  </a:lnTo>
                  <a:lnTo>
                    <a:pt x="75" y="541"/>
                  </a:lnTo>
                  <a:lnTo>
                    <a:pt x="69" y="545"/>
                  </a:lnTo>
                  <a:lnTo>
                    <a:pt x="63" y="550"/>
                  </a:lnTo>
                  <a:lnTo>
                    <a:pt x="68" y="556"/>
                  </a:lnTo>
                  <a:lnTo>
                    <a:pt x="73" y="557"/>
                  </a:lnTo>
                  <a:lnTo>
                    <a:pt x="79" y="556"/>
                  </a:lnTo>
                  <a:lnTo>
                    <a:pt x="86" y="552"/>
                  </a:lnTo>
                  <a:lnTo>
                    <a:pt x="92" y="546"/>
                  </a:lnTo>
                  <a:lnTo>
                    <a:pt x="99" y="542"/>
                  </a:lnTo>
                  <a:lnTo>
                    <a:pt x="105" y="537"/>
                  </a:lnTo>
                  <a:lnTo>
                    <a:pt x="111" y="534"/>
                  </a:lnTo>
                  <a:lnTo>
                    <a:pt x="108" y="560"/>
                  </a:lnTo>
                  <a:lnTo>
                    <a:pt x="103" y="587"/>
                  </a:lnTo>
                  <a:lnTo>
                    <a:pt x="98" y="613"/>
                  </a:lnTo>
                  <a:lnTo>
                    <a:pt x="91" y="639"/>
                  </a:lnTo>
                  <a:lnTo>
                    <a:pt x="84" y="665"/>
                  </a:lnTo>
                  <a:lnTo>
                    <a:pt x="79" y="692"/>
                  </a:lnTo>
                  <a:lnTo>
                    <a:pt x="76" y="717"/>
                  </a:lnTo>
                  <a:lnTo>
                    <a:pt x="75" y="744"/>
                  </a:lnTo>
                  <a:lnTo>
                    <a:pt x="70" y="747"/>
                  </a:lnTo>
                  <a:lnTo>
                    <a:pt x="64" y="749"/>
                  </a:lnTo>
                  <a:lnTo>
                    <a:pt x="58" y="752"/>
                  </a:lnTo>
                  <a:lnTo>
                    <a:pt x="52" y="752"/>
                  </a:lnTo>
                  <a:lnTo>
                    <a:pt x="45" y="753"/>
                  </a:lnTo>
                  <a:lnTo>
                    <a:pt x="38" y="754"/>
                  </a:lnTo>
                  <a:lnTo>
                    <a:pt x="31" y="755"/>
                  </a:lnTo>
                  <a:lnTo>
                    <a:pt x="25" y="758"/>
                  </a:lnTo>
                  <a:lnTo>
                    <a:pt x="11" y="703"/>
                  </a:lnTo>
                  <a:lnTo>
                    <a:pt x="2" y="644"/>
                  </a:lnTo>
                  <a:lnTo>
                    <a:pt x="0" y="586"/>
                  </a:lnTo>
                  <a:lnTo>
                    <a:pt x="3" y="527"/>
                  </a:lnTo>
                  <a:lnTo>
                    <a:pt x="13" y="469"/>
                  </a:lnTo>
                  <a:lnTo>
                    <a:pt x="30" y="413"/>
                  </a:lnTo>
                  <a:lnTo>
                    <a:pt x="55" y="359"/>
                  </a:lnTo>
                  <a:lnTo>
                    <a:pt x="87" y="308"/>
                  </a:lnTo>
                  <a:lnTo>
                    <a:pt x="99" y="289"/>
                  </a:lnTo>
                  <a:lnTo>
                    <a:pt x="111" y="272"/>
                  </a:lnTo>
                  <a:lnTo>
                    <a:pt x="125" y="254"/>
                  </a:lnTo>
                  <a:lnTo>
                    <a:pt x="138" y="235"/>
                  </a:lnTo>
                  <a:lnTo>
                    <a:pt x="153" y="218"/>
                  </a:lnTo>
                  <a:lnTo>
                    <a:pt x="167" y="201"/>
                  </a:lnTo>
                  <a:lnTo>
                    <a:pt x="182" y="183"/>
                  </a:lnTo>
                  <a:lnTo>
                    <a:pt x="198" y="167"/>
                  </a:lnTo>
                  <a:lnTo>
                    <a:pt x="214" y="151"/>
                  </a:lnTo>
                  <a:lnTo>
                    <a:pt x="230" y="135"/>
                  </a:lnTo>
                  <a:lnTo>
                    <a:pt x="247" y="120"/>
                  </a:lnTo>
                  <a:lnTo>
                    <a:pt x="265" y="105"/>
                  </a:lnTo>
                  <a:lnTo>
                    <a:pt x="282" y="91"/>
                  </a:lnTo>
                  <a:lnTo>
                    <a:pt x="300" y="79"/>
                  </a:lnTo>
                  <a:lnTo>
                    <a:pt x="319" y="66"/>
                  </a:lnTo>
                  <a:lnTo>
                    <a:pt x="337" y="54"/>
                  </a:lnTo>
                  <a:lnTo>
                    <a:pt x="354" y="49"/>
                  </a:lnTo>
                  <a:lnTo>
                    <a:pt x="368" y="42"/>
                  </a:lnTo>
                  <a:lnTo>
                    <a:pt x="385" y="36"/>
                  </a:lnTo>
                  <a:lnTo>
                    <a:pt x="401" y="30"/>
                  </a:lnTo>
                  <a:lnTo>
                    <a:pt x="417" y="23"/>
                  </a:lnTo>
                  <a:lnTo>
                    <a:pt x="432" y="16"/>
                  </a:lnTo>
                  <a:lnTo>
                    <a:pt x="447" y="8"/>
                  </a:lnTo>
                  <a:lnTo>
                    <a:pt x="462" y="0"/>
                  </a:lnTo>
                  <a:lnTo>
                    <a:pt x="465" y="9"/>
                  </a:lnTo>
                  <a:lnTo>
                    <a:pt x="469" y="19"/>
                  </a:lnTo>
                  <a:lnTo>
                    <a:pt x="472" y="27"/>
                  </a:lnTo>
                  <a:lnTo>
                    <a:pt x="477" y="36"/>
                  </a:lnTo>
                  <a:lnTo>
                    <a:pt x="483" y="44"/>
                  </a:lnTo>
                  <a:lnTo>
                    <a:pt x="488" y="52"/>
                  </a:lnTo>
                  <a:lnTo>
                    <a:pt x="495" y="59"/>
                  </a:lnTo>
                  <a:lnTo>
                    <a:pt x="502" y="66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35"/>
            <p:cNvSpPr>
              <a:spLocks/>
            </p:cNvSpPr>
            <p:nvPr/>
          </p:nvSpPr>
          <p:spPr bwMode="auto">
            <a:xfrm>
              <a:off x="2942" y="2657"/>
              <a:ext cx="14" cy="13"/>
            </a:xfrm>
            <a:custGeom>
              <a:avLst/>
              <a:gdLst/>
              <a:ahLst/>
              <a:cxnLst>
                <a:cxn ang="0">
                  <a:pos x="26" y="19"/>
                </a:cxn>
                <a:cxn ang="0">
                  <a:pos x="0" y="25"/>
                </a:cxn>
                <a:cxn ang="0">
                  <a:pos x="22" y="0"/>
                </a:cxn>
                <a:cxn ang="0">
                  <a:pos x="26" y="3"/>
                </a:cxn>
                <a:cxn ang="0">
                  <a:pos x="27" y="9"/>
                </a:cxn>
                <a:cxn ang="0">
                  <a:pos x="27" y="13"/>
                </a:cxn>
                <a:cxn ang="0">
                  <a:pos x="26" y="19"/>
                </a:cxn>
              </a:cxnLst>
              <a:rect l="0" t="0" r="r" b="b"/>
              <a:pathLst>
                <a:path w="27" h="25">
                  <a:moveTo>
                    <a:pt x="26" y="19"/>
                  </a:moveTo>
                  <a:lnTo>
                    <a:pt x="0" y="25"/>
                  </a:lnTo>
                  <a:lnTo>
                    <a:pt x="22" y="0"/>
                  </a:lnTo>
                  <a:lnTo>
                    <a:pt x="26" y="3"/>
                  </a:lnTo>
                  <a:lnTo>
                    <a:pt x="27" y="9"/>
                  </a:lnTo>
                  <a:lnTo>
                    <a:pt x="27" y="13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36"/>
            <p:cNvSpPr>
              <a:spLocks/>
            </p:cNvSpPr>
            <p:nvPr/>
          </p:nvSpPr>
          <p:spPr bwMode="auto">
            <a:xfrm>
              <a:off x="2797" y="2691"/>
              <a:ext cx="23" cy="113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20" y="17"/>
                </a:cxn>
                <a:cxn ang="0">
                  <a:pos x="28" y="33"/>
                </a:cxn>
                <a:cxn ang="0">
                  <a:pos x="34" y="51"/>
                </a:cxn>
                <a:cxn ang="0">
                  <a:pos x="38" y="69"/>
                </a:cxn>
                <a:cxn ang="0">
                  <a:pos x="44" y="108"/>
                </a:cxn>
                <a:cxn ang="0">
                  <a:pos x="48" y="149"/>
                </a:cxn>
                <a:cxn ang="0">
                  <a:pos x="43" y="189"/>
                </a:cxn>
                <a:cxn ang="0">
                  <a:pos x="28" y="224"/>
                </a:cxn>
                <a:cxn ang="0">
                  <a:pos x="35" y="190"/>
                </a:cxn>
                <a:cxn ang="0">
                  <a:pos x="36" y="152"/>
                </a:cxn>
                <a:cxn ang="0">
                  <a:pos x="31" y="112"/>
                </a:cxn>
                <a:cxn ang="0">
                  <a:pos x="27" y="73"/>
                </a:cxn>
                <a:cxn ang="0">
                  <a:pos x="22" y="59"/>
                </a:cxn>
                <a:cxn ang="0">
                  <a:pos x="18" y="44"/>
                </a:cxn>
                <a:cxn ang="0">
                  <a:pos x="12" y="31"/>
                </a:cxn>
                <a:cxn ang="0">
                  <a:pos x="4" y="17"/>
                </a:cxn>
                <a:cxn ang="0">
                  <a:pos x="1" y="11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8" y="1"/>
                </a:cxn>
              </a:cxnLst>
              <a:rect l="0" t="0" r="r" b="b"/>
              <a:pathLst>
                <a:path w="48" h="224">
                  <a:moveTo>
                    <a:pt x="8" y="1"/>
                  </a:moveTo>
                  <a:lnTo>
                    <a:pt x="20" y="17"/>
                  </a:lnTo>
                  <a:lnTo>
                    <a:pt x="28" y="33"/>
                  </a:lnTo>
                  <a:lnTo>
                    <a:pt x="34" y="51"/>
                  </a:lnTo>
                  <a:lnTo>
                    <a:pt x="38" y="69"/>
                  </a:lnTo>
                  <a:lnTo>
                    <a:pt x="44" y="108"/>
                  </a:lnTo>
                  <a:lnTo>
                    <a:pt x="48" y="149"/>
                  </a:lnTo>
                  <a:lnTo>
                    <a:pt x="43" y="189"/>
                  </a:lnTo>
                  <a:lnTo>
                    <a:pt x="28" y="224"/>
                  </a:lnTo>
                  <a:lnTo>
                    <a:pt x="35" y="190"/>
                  </a:lnTo>
                  <a:lnTo>
                    <a:pt x="36" y="152"/>
                  </a:lnTo>
                  <a:lnTo>
                    <a:pt x="31" y="112"/>
                  </a:lnTo>
                  <a:lnTo>
                    <a:pt x="27" y="73"/>
                  </a:lnTo>
                  <a:lnTo>
                    <a:pt x="22" y="59"/>
                  </a:lnTo>
                  <a:lnTo>
                    <a:pt x="18" y="44"/>
                  </a:lnTo>
                  <a:lnTo>
                    <a:pt x="12" y="31"/>
                  </a:lnTo>
                  <a:lnTo>
                    <a:pt x="4" y="17"/>
                  </a:lnTo>
                  <a:lnTo>
                    <a:pt x="1" y="11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37"/>
            <p:cNvSpPr>
              <a:spLocks/>
            </p:cNvSpPr>
            <p:nvPr/>
          </p:nvSpPr>
          <p:spPr bwMode="auto">
            <a:xfrm>
              <a:off x="2885" y="2713"/>
              <a:ext cx="48" cy="291"/>
            </a:xfrm>
            <a:custGeom>
              <a:avLst/>
              <a:gdLst/>
              <a:ahLst/>
              <a:cxnLst>
                <a:cxn ang="0">
                  <a:pos x="94" y="33"/>
                </a:cxn>
                <a:cxn ang="0">
                  <a:pos x="93" y="80"/>
                </a:cxn>
                <a:cxn ang="0">
                  <a:pos x="89" y="127"/>
                </a:cxn>
                <a:cxn ang="0">
                  <a:pos x="83" y="174"/>
                </a:cxn>
                <a:cxn ang="0">
                  <a:pos x="75" y="222"/>
                </a:cxn>
                <a:cxn ang="0">
                  <a:pos x="66" y="269"/>
                </a:cxn>
                <a:cxn ang="0">
                  <a:pos x="56" y="316"/>
                </a:cxn>
                <a:cxn ang="0">
                  <a:pos x="46" y="363"/>
                </a:cxn>
                <a:cxn ang="0">
                  <a:pos x="36" y="411"/>
                </a:cxn>
                <a:cxn ang="0">
                  <a:pos x="29" y="446"/>
                </a:cxn>
                <a:cxn ang="0">
                  <a:pos x="23" y="483"/>
                </a:cxn>
                <a:cxn ang="0">
                  <a:pos x="18" y="520"/>
                </a:cxn>
                <a:cxn ang="0">
                  <a:pos x="14" y="557"/>
                </a:cxn>
                <a:cxn ang="0">
                  <a:pos x="7" y="578"/>
                </a:cxn>
                <a:cxn ang="0">
                  <a:pos x="1" y="582"/>
                </a:cxn>
                <a:cxn ang="0">
                  <a:pos x="0" y="573"/>
                </a:cxn>
                <a:cxn ang="0">
                  <a:pos x="2" y="552"/>
                </a:cxn>
                <a:cxn ang="0">
                  <a:pos x="6" y="511"/>
                </a:cxn>
                <a:cxn ang="0">
                  <a:pos x="11" y="471"/>
                </a:cxn>
                <a:cxn ang="0">
                  <a:pos x="18" y="431"/>
                </a:cxn>
                <a:cxn ang="0">
                  <a:pos x="27" y="392"/>
                </a:cxn>
                <a:cxn ang="0">
                  <a:pos x="37" y="353"/>
                </a:cxn>
                <a:cxn ang="0">
                  <a:pos x="46" y="314"/>
                </a:cxn>
                <a:cxn ang="0">
                  <a:pos x="53" y="275"/>
                </a:cxn>
                <a:cxn ang="0">
                  <a:pos x="59" y="235"/>
                </a:cxn>
                <a:cxn ang="0">
                  <a:pos x="67" y="177"/>
                </a:cxn>
                <a:cxn ang="0">
                  <a:pos x="75" y="118"/>
                </a:cxn>
                <a:cxn ang="0">
                  <a:pos x="79" y="59"/>
                </a:cxn>
                <a:cxn ang="0">
                  <a:pos x="80" y="0"/>
                </a:cxn>
                <a:cxn ang="0">
                  <a:pos x="89" y="5"/>
                </a:cxn>
                <a:cxn ang="0">
                  <a:pos x="92" y="13"/>
                </a:cxn>
                <a:cxn ang="0">
                  <a:pos x="93" y="23"/>
                </a:cxn>
                <a:cxn ang="0">
                  <a:pos x="94" y="33"/>
                </a:cxn>
              </a:cxnLst>
              <a:rect l="0" t="0" r="r" b="b"/>
              <a:pathLst>
                <a:path w="94" h="582">
                  <a:moveTo>
                    <a:pt x="94" y="33"/>
                  </a:moveTo>
                  <a:lnTo>
                    <a:pt x="93" y="80"/>
                  </a:lnTo>
                  <a:lnTo>
                    <a:pt x="89" y="127"/>
                  </a:lnTo>
                  <a:lnTo>
                    <a:pt x="83" y="174"/>
                  </a:lnTo>
                  <a:lnTo>
                    <a:pt x="75" y="222"/>
                  </a:lnTo>
                  <a:lnTo>
                    <a:pt x="66" y="269"/>
                  </a:lnTo>
                  <a:lnTo>
                    <a:pt x="56" y="316"/>
                  </a:lnTo>
                  <a:lnTo>
                    <a:pt x="46" y="363"/>
                  </a:lnTo>
                  <a:lnTo>
                    <a:pt x="36" y="411"/>
                  </a:lnTo>
                  <a:lnTo>
                    <a:pt x="29" y="446"/>
                  </a:lnTo>
                  <a:lnTo>
                    <a:pt x="23" y="483"/>
                  </a:lnTo>
                  <a:lnTo>
                    <a:pt x="18" y="520"/>
                  </a:lnTo>
                  <a:lnTo>
                    <a:pt x="14" y="557"/>
                  </a:lnTo>
                  <a:lnTo>
                    <a:pt x="7" y="578"/>
                  </a:lnTo>
                  <a:lnTo>
                    <a:pt x="1" y="582"/>
                  </a:lnTo>
                  <a:lnTo>
                    <a:pt x="0" y="573"/>
                  </a:lnTo>
                  <a:lnTo>
                    <a:pt x="2" y="552"/>
                  </a:lnTo>
                  <a:lnTo>
                    <a:pt x="6" y="511"/>
                  </a:lnTo>
                  <a:lnTo>
                    <a:pt x="11" y="471"/>
                  </a:lnTo>
                  <a:lnTo>
                    <a:pt x="18" y="431"/>
                  </a:lnTo>
                  <a:lnTo>
                    <a:pt x="27" y="392"/>
                  </a:lnTo>
                  <a:lnTo>
                    <a:pt x="37" y="353"/>
                  </a:lnTo>
                  <a:lnTo>
                    <a:pt x="46" y="314"/>
                  </a:lnTo>
                  <a:lnTo>
                    <a:pt x="53" y="275"/>
                  </a:lnTo>
                  <a:lnTo>
                    <a:pt x="59" y="235"/>
                  </a:lnTo>
                  <a:lnTo>
                    <a:pt x="67" y="177"/>
                  </a:lnTo>
                  <a:lnTo>
                    <a:pt x="75" y="118"/>
                  </a:lnTo>
                  <a:lnTo>
                    <a:pt x="79" y="59"/>
                  </a:lnTo>
                  <a:lnTo>
                    <a:pt x="80" y="0"/>
                  </a:lnTo>
                  <a:lnTo>
                    <a:pt x="89" y="5"/>
                  </a:lnTo>
                  <a:lnTo>
                    <a:pt x="92" y="13"/>
                  </a:lnTo>
                  <a:lnTo>
                    <a:pt x="93" y="23"/>
                  </a:lnTo>
                  <a:lnTo>
                    <a:pt x="94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8"/>
            <p:cNvSpPr>
              <a:spLocks/>
            </p:cNvSpPr>
            <p:nvPr/>
          </p:nvSpPr>
          <p:spPr bwMode="auto">
            <a:xfrm>
              <a:off x="2953" y="2777"/>
              <a:ext cx="53" cy="37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107" y="17"/>
                </a:cxn>
                <a:cxn ang="0">
                  <a:pos x="106" y="34"/>
                </a:cxn>
                <a:cxn ang="0">
                  <a:pos x="101" y="48"/>
                </a:cxn>
                <a:cxn ang="0">
                  <a:pos x="93" y="62"/>
                </a:cxn>
                <a:cxn ang="0">
                  <a:pos x="83" y="63"/>
                </a:cxn>
                <a:cxn ang="0">
                  <a:pos x="72" y="66"/>
                </a:cxn>
                <a:cxn ang="0">
                  <a:pos x="62" y="67"/>
                </a:cxn>
                <a:cxn ang="0">
                  <a:pos x="52" y="69"/>
                </a:cxn>
                <a:cxn ang="0">
                  <a:pos x="41" y="70"/>
                </a:cxn>
                <a:cxn ang="0">
                  <a:pos x="30" y="73"/>
                </a:cxn>
                <a:cxn ang="0">
                  <a:pos x="19" y="74"/>
                </a:cxn>
                <a:cxn ang="0">
                  <a:pos x="9" y="75"/>
                </a:cxn>
                <a:cxn ang="0">
                  <a:pos x="7" y="72"/>
                </a:cxn>
                <a:cxn ang="0">
                  <a:pos x="3" y="70"/>
                </a:cxn>
                <a:cxn ang="0">
                  <a:pos x="0" y="69"/>
                </a:cxn>
                <a:cxn ang="0">
                  <a:pos x="0" y="66"/>
                </a:cxn>
                <a:cxn ang="0">
                  <a:pos x="1" y="54"/>
                </a:cxn>
                <a:cxn ang="0">
                  <a:pos x="4" y="42"/>
                </a:cxn>
                <a:cxn ang="0">
                  <a:pos x="7" y="30"/>
                </a:cxn>
                <a:cxn ang="0">
                  <a:pos x="8" y="17"/>
                </a:cxn>
                <a:cxn ang="0">
                  <a:pos x="19" y="12"/>
                </a:cxn>
                <a:cxn ang="0">
                  <a:pos x="32" y="8"/>
                </a:cxn>
                <a:cxn ang="0">
                  <a:pos x="45" y="7"/>
                </a:cxn>
                <a:cxn ang="0">
                  <a:pos x="57" y="6"/>
                </a:cxn>
                <a:cxn ang="0">
                  <a:pos x="69" y="6"/>
                </a:cxn>
                <a:cxn ang="0">
                  <a:pos x="81" y="6"/>
                </a:cxn>
                <a:cxn ang="0">
                  <a:pos x="94" y="4"/>
                </a:cxn>
                <a:cxn ang="0">
                  <a:pos x="106" y="0"/>
                </a:cxn>
              </a:cxnLst>
              <a:rect l="0" t="0" r="r" b="b"/>
              <a:pathLst>
                <a:path w="107" h="75">
                  <a:moveTo>
                    <a:pt x="106" y="0"/>
                  </a:moveTo>
                  <a:lnTo>
                    <a:pt x="107" y="17"/>
                  </a:lnTo>
                  <a:lnTo>
                    <a:pt x="106" y="34"/>
                  </a:lnTo>
                  <a:lnTo>
                    <a:pt x="101" y="48"/>
                  </a:lnTo>
                  <a:lnTo>
                    <a:pt x="93" y="62"/>
                  </a:lnTo>
                  <a:lnTo>
                    <a:pt x="83" y="63"/>
                  </a:lnTo>
                  <a:lnTo>
                    <a:pt x="72" y="66"/>
                  </a:lnTo>
                  <a:lnTo>
                    <a:pt x="62" y="67"/>
                  </a:lnTo>
                  <a:lnTo>
                    <a:pt x="52" y="69"/>
                  </a:lnTo>
                  <a:lnTo>
                    <a:pt x="41" y="70"/>
                  </a:lnTo>
                  <a:lnTo>
                    <a:pt x="30" y="73"/>
                  </a:lnTo>
                  <a:lnTo>
                    <a:pt x="19" y="74"/>
                  </a:lnTo>
                  <a:lnTo>
                    <a:pt x="9" y="75"/>
                  </a:lnTo>
                  <a:lnTo>
                    <a:pt x="7" y="72"/>
                  </a:lnTo>
                  <a:lnTo>
                    <a:pt x="3" y="70"/>
                  </a:lnTo>
                  <a:lnTo>
                    <a:pt x="0" y="69"/>
                  </a:lnTo>
                  <a:lnTo>
                    <a:pt x="0" y="66"/>
                  </a:lnTo>
                  <a:lnTo>
                    <a:pt x="1" y="54"/>
                  </a:lnTo>
                  <a:lnTo>
                    <a:pt x="4" y="42"/>
                  </a:lnTo>
                  <a:lnTo>
                    <a:pt x="7" y="30"/>
                  </a:lnTo>
                  <a:lnTo>
                    <a:pt x="8" y="17"/>
                  </a:lnTo>
                  <a:lnTo>
                    <a:pt x="19" y="12"/>
                  </a:lnTo>
                  <a:lnTo>
                    <a:pt x="32" y="8"/>
                  </a:lnTo>
                  <a:lnTo>
                    <a:pt x="45" y="7"/>
                  </a:lnTo>
                  <a:lnTo>
                    <a:pt x="57" y="6"/>
                  </a:lnTo>
                  <a:lnTo>
                    <a:pt x="69" y="6"/>
                  </a:lnTo>
                  <a:lnTo>
                    <a:pt x="81" y="6"/>
                  </a:lnTo>
                  <a:lnTo>
                    <a:pt x="94" y="4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39"/>
            <p:cNvSpPr>
              <a:spLocks/>
            </p:cNvSpPr>
            <p:nvPr/>
          </p:nvSpPr>
          <p:spPr bwMode="auto">
            <a:xfrm>
              <a:off x="2959" y="2786"/>
              <a:ext cx="38" cy="20"/>
            </a:xfrm>
            <a:custGeom>
              <a:avLst/>
              <a:gdLst/>
              <a:ahLst/>
              <a:cxnLst>
                <a:cxn ang="0">
                  <a:pos x="72" y="27"/>
                </a:cxn>
                <a:cxn ang="0">
                  <a:pos x="63" y="29"/>
                </a:cxn>
                <a:cxn ang="0">
                  <a:pos x="55" y="32"/>
                </a:cxn>
                <a:cxn ang="0">
                  <a:pos x="45" y="34"/>
                </a:cxn>
                <a:cxn ang="0">
                  <a:pos x="37" y="35"/>
                </a:cxn>
                <a:cxn ang="0">
                  <a:pos x="28" y="36"/>
                </a:cxn>
                <a:cxn ang="0">
                  <a:pos x="19" y="38"/>
                </a:cxn>
                <a:cxn ang="0">
                  <a:pos x="10" y="39"/>
                </a:cxn>
                <a:cxn ang="0">
                  <a:pos x="0" y="40"/>
                </a:cxn>
                <a:cxn ang="0">
                  <a:pos x="12" y="6"/>
                </a:cxn>
                <a:cxn ang="0">
                  <a:pos x="20" y="4"/>
                </a:cxn>
                <a:cxn ang="0">
                  <a:pos x="28" y="3"/>
                </a:cxn>
                <a:cxn ang="0">
                  <a:pos x="36" y="2"/>
                </a:cxn>
                <a:cxn ang="0">
                  <a:pos x="44" y="3"/>
                </a:cxn>
                <a:cxn ang="0">
                  <a:pos x="52" y="3"/>
                </a:cxn>
                <a:cxn ang="0">
                  <a:pos x="60" y="3"/>
                </a:cxn>
                <a:cxn ang="0">
                  <a:pos x="68" y="2"/>
                </a:cxn>
                <a:cxn ang="0">
                  <a:pos x="76" y="0"/>
                </a:cxn>
                <a:cxn ang="0">
                  <a:pos x="72" y="27"/>
                </a:cxn>
              </a:cxnLst>
              <a:rect l="0" t="0" r="r" b="b"/>
              <a:pathLst>
                <a:path w="76" h="40">
                  <a:moveTo>
                    <a:pt x="72" y="27"/>
                  </a:moveTo>
                  <a:lnTo>
                    <a:pt x="63" y="29"/>
                  </a:lnTo>
                  <a:lnTo>
                    <a:pt x="55" y="32"/>
                  </a:lnTo>
                  <a:lnTo>
                    <a:pt x="45" y="34"/>
                  </a:lnTo>
                  <a:lnTo>
                    <a:pt x="37" y="35"/>
                  </a:lnTo>
                  <a:lnTo>
                    <a:pt x="28" y="36"/>
                  </a:lnTo>
                  <a:lnTo>
                    <a:pt x="19" y="38"/>
                  </a:lnTo>
                  <a:lnTo>
                    <a:pt x="10" y="39"/>
                  </a:lnTo>
                  <a:lnTo>
                    <a:pt x="0" y="40"/>
                  </a:lnTo>
                  <a:lnTo>
                    <a:pt x="12" y="6"/>
                  </a:lnTo>
                  <a:lnTo>
                    <a:pt x="20" y="4"/>
                  </a:lnTo>
                  <a:lnTo>
                    <a:pt x="28" y="3"/>
                  </a:lnTo>
                  <a:lnTo>
                    <a:pt x="36" y="2"/>
                  </a:lnTo>
                  <a:lnTo>
                    <a:pt x="44" y="3"/>
                  </a:lnTo>
                  <a:lnTo>
                    <a:pt x="52" y="3"/>
                  </a:lnTo>
                  <a:lnTo>
                    <a:pt x="60" y="3"/>
                  </a:lnTo>
                  <a:lnTo>
                    <a:pt x="68" y="2"/>
                  </a:lnTo>
                  <a:lnTo>
                    <a:pt x="76" y="0"/>
                  </a:lnTo>
                  <a:lnTo>
                    <a:pt x="72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40"/>
            <p:cNvSpPr>
              <a:spLocks/>
            </p:cNvSpPr>
            <p:nvPr/>
          </p:nvSpPr>
          <p:spPr bwMode="auto">
            <a:xfrm>
              <a:off x="2696" y="2817"/>
              <a:ext cx="98" cy="72"/>
            </a:xfrm>
            <a:custGeom>
              <a:avLst/>
              <a:gdLst/>
              <a:ahLst/>
              <a:cxnLst>
                <a:cxn ang="0">
                  <a:pos x="194" y="0"/>
                </a:cxn>
                <a:cxn ang="0">
                  <a:pos x="197" y="2"/>
                </a:cxn>
                <a:cxn ang="0">
                  <a:pos x="197" y="4"/>
                </a:cxn>
                <a:cxn ang="0">
                  <a:pos x="196" y="8"/>
                </a:cxn>
                <a:cxn ang="0">
                  <a:pos x="196" y="10"/>
                </a:cxn>
                <a:cxn ang="0">
                  <a:pos x="176" y="30"/>
                </a:cxn>
                <a:cxn ang="0">
                  <a:pos x="154" y="48"/>
                </a:cxn>
                <a:cxn ang="0">
                  <a:pos x="132" y="64"/>
                </a:cxn>
                <a:cxn ang="0">
                  <a:pos x="109" y="79"/>
                </a:cxn>
                <a:cxn ang="0">
                  <a:pos x="85" y="94"/>
                </a:cxn>
                <a:cxn ang="0">
                  <a:pos x="62" y="108"/>
                </a:cxn>
                <a:cxn ang="0">
                  <a:pos x="39" y="124"/>
                </a:cxn>
                <a:cxn ang="0">
                  <a:pos x="16" y="140"/>
                </a:cxn>
                <a:cxn ang="0">
                  <a:pos x="8" y="144"/>
                </a:cxn>
                <a:cxn ang="0">
                  <a:pos x="1" y="142"/>
                </a:cxn>
                <a:cxn ang="0">
                  <a:pos x="0" y="136"/>
                </a:cxn>
                <a:cxn ang="0">
                  <a:pos x="8" y="130"/>
                </a:cxn>
                <a:cxn ang="0">
                  <a:pos x="18" y="120"/>
                </a:cxn>
                <a:cxn ang="0">
                  <a:pos x="28" y="110"/>
                </a:cxn>
                <a:cxn ang="0">
                  <a:pos x="39" y="101"/>
                </a:cxn>
                <a:cxn ang="0">
                  <a:pos x="50" y="93"/>
                </a:cxn>
                <a:cxn ang="0">
                  <a:pos x="62" y="85"/>
                </a:cxn>
                <a:cxn ang="0">
                  <a:pos x="75" y="77"/>
                </a:cxn>
                <a:cxn ang="0">
                  <a:pos x="86" y="69"/>
                </a:cxn>
                <a:cxn ang="0">
                  <a:pos x="99" y="62"/>
                </a:cxn>
                <a:cxn ang="0">
                  <a:pos x="111" y="54"/>
                </a:cxn>
                <a:cxn ang="0">
                  <a:pos x="124" y="47"/>
                </a:cxn>
                <a:cxn ang="0">
                  <a:pos x="136" y="40"/>
                </a:cxn>
                <a:cxn ang="0">
                  <a:pos x="148" y="32"/>
                </a:cxn>
                <a:cxn ang="0">
                  <a:pos x="160" y="25"/>
                </a:cxn>
                <a:cxn ang="0">
                  <a:pos x="173" y="17"/>
                </a:cxn>
                <a:cxn ang="0">
                  <a:pos x="183" y="8"/>
                </a:cxn>
                <a:cxn ang="0">
                  <a:pos x="194" y="0"/>
                </a:cxn>
              </a:cxnLst>
              <a:rect l="0" t="0" r="r" b="b"/>
              <a:pathLst>
                <a:path w="197" h="144">
                  <a:moveTo>
                    <a:pt x="194" y="0"/>
                  </a:moveTo>
                  <a:lnTo>
                    <a:pt x="197" y="2"/>
                  </a:lnTo>
                  <a:lnTo>
                    <a:pt x="197" y="4"/>
                  </a:lnTo>
                  <a:lnTo>
                    <a:pt x="196" y="8"/>
                  </a:lnTo>
                  <a:lnTo>
                    <a:pt x="196" y="10"/>
                  </a:lnTo>
                  <a:lnTo>
                    <a:pt x="176" y="30"/>
                  </a:lnTo>
                  <a:lnTo>
                    <a:pt x="154" y="48"/>
                  </a:lnTo>
                  <a:lnTo>
                    <a:pt x="132" y="64"/>
                  </a:lnTo>
                  <a:lnTo>
                    <a:pt x="109" y="79"/>
                  </a:lnTo>
                  <a:lnTo>
                    <a:pt x="85" y="94"/>
                  </a:lnTo>
                  <a:lnTo>
                    <a:pt x="62" y="108"/>
                  </a:lnTo>
                  <a:lnTo>
                    <a:pt x="39" y="124"/>
                  </a:lnTo>
                  <a:lnTo>
                    <a:pt x="16" y="140"/>
                  </a:lnTo>
                  <a:lnTo>
                    <a:pt x="8" y="144"/>
                  </a:lnTo>
                  <a:lnTo>
                    <a:pt x="1" y="142"/>
                  </a:lnTo>
                  <a:lnTo>
                    <a:pt x="0" y="136"/>
                  </a:lnTo>
                  <a:lnTo>
                    <a:pt x="8" y="130"/>
                  </a:lnTo>
                  <a:lnTo>
                    <a:pt x="18" y="120"/>
                  </a:lnTo>
                  <a:lnTo>
                    <a:pt x="28" y="110"/>
                  </a:lnTo>
                  <a:lnTo>
                    <a:pt x="39" y="101"/>
                  </a:lnTo>
                  <a:lnTo>
                    <a:pt x="50" y="93"/>
                  </a:lnTo>
                  <a:lnTo>
                    <a:pt x="62" y="85"/>
                  </a:lnTo>
                  <a:lnTo>
                    <a:pt x="75" y="77"/>
                  </a:lnTo>
                  <a:lnTo>
                    <a:pt x="86" y="69"/>
                  </a:lnTo>
                  <a:lnTo>
                    <a:pt x="99" y="62"/>
                  </a:lnTo>
                  <a:lnTo>
                    <a:pt x="111" y="54"/>
                  </a:lnTo>
                  <a:lnTo>
                    <a:pt x="124" y="47"/>
                  </a:lnTo>
                  <a:lnTo>
                    <a:pt x="136" y="40"/>
                  </a:lnTo>
                  <a:lnTo>
                    <a:pt x="148" y="32"/>
                  </a:lnTo>
                  <a:lnTo>
                    <a:pt x="160" y="25"/>
                  </a:lnTo>
                  <a:lnTo>
                    <a:pt x="173" y="17"/>
                  </a:lnTo>
                  <a:lnTo>
                    <a:pt x="183" y="8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41"/>
            <p:cNvSpPr>
              <a:spLocks/>
            </p:cNvSpPr>
            <p:nvPr/>
          </p:nvSpPr>
          <p:spPr bwMode="auto">
            <a:xfrm>
              <a:off x="2681" y="2887"/>
              <a:ext cx="78" cy="20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28" y="22"/>
                </a:cxn>
                <a:cxn ang="0">
                  <a:pos x="132" y="44"/>
                </a:cxn>
                <a:cxn ang="0">
                  <a:pos x="138" y="65"/>
                </a:cxn>
                <a:cxn ang="0">
                  <a:pos x="145" y="87"/>
                </a:cxn>
                <a:cxn ang="0">
                  <a:pos x="151" y="107"/>
                </a:cxn>
                <a:cxn ang="0">
                  <a:pos x="154" y="129"/>
                </a:cxn>
                <a:cxn ang="0">
                  <a:pos x="154" y="151"/>
                </a:cxn>
                <a:cxn ang="0">
                  <a:pos x="147" y="173"/>
                </a:cxn>
                <a:cxn ang="0">
                  <a:pos x="143" y="186"/>
                </a:cxn>
                <a:cxn ang="0">
                  <a:pos x="139" y="198"/>
                </a:cxn>
                <a:cxn ang="0">
                  <a:pos x="139" y="212"/>
                </a:cxn>
                <a:cxn ang="0">
                  <a:pos x="145" y="224"/>
                </a:cxn>
                <a:cxn ang="0">
                  <a:pos x="139" y="235"/>
                </a:cxn>
                <a:cxn ang="0">
                  <a:pos x="132" y="247"/>
                </a:cxn>
                <a:cxn ang="0">
                  <a:pos x="125" y="258"/>
                </a:cxn>
                <a:cxn ang="0">
                  <a:pos x="117" y="269"/>
                </a:cxn>
                <a:cxn ang="0">
                  <a:pos x="110" y="280"/>
                </a:cxn>
                <a:cxn ang="0">
                  <a:pos x="104" y="292"/>
                </a:cxn>
                <a:cxn ang="0">
                  <a:pos x="97" y="303"/>
                </a:cxn>
                <a:cxn ang="0">
                  <a:pos x="90" y="315"/>
                </a:cxn>
                <a:cxn ang="0">
                  <a:pos x="83" y="329"/>
                </a:cxn>
                <a:cxn ang="0">
                  <a:pos x="75" y="349"/>
                </a:cxn>
                <a:cxn ang="0">
                  <a:pos x="67" y="371"/>
                </a:cxn>
                <a:cxn ang="0">
                  <a:pos x="57" y="392"/>
                </a:cxn>
                <a:cxn ang="0">
                  <a:pos x="51" y="409"/>
                </a:cxn>
                <a:cxn ang="0">
                  <a:pos x="44" y="417"/>
                </a:cxn>
                <a:cxn ang="0">
                  <a:pos x="39" y="415"/>
                </a:cxn>
                <a:cxn ang="0">
                  <a:pos x="36" y="398"/>
                </a:cxn>
                <a:cxn ang="0">
                  <a:pos x="37" y="392"/>
                </a:cxn>
                <a:cxn ang="0">
                  <a:pos x="40" y="385"/>
                </a:cxn>
                <a:cxn ang="0">
                  <a:pos x="41" y="378"/>
                </a:cxn>
                <a:cxn ang="0">
                  <a:pos x="40" y="371"/>
                </a:cxn>
                <a:cxn ang="0">
                  <a:pos x="32" y="363"/>
                </a:cxn>
                <a:cxn ang="0">
                  <a:pos x="25" y="354"/>
                </a:cxn>
                <a:cxn ang="0">
                  <a:pos x="21" y="344"/>
                </a:cxn>
                <a:cxn ang="0">
                  <a:pos x="18" y="331"/>
                </a:cxn>
                <a:cxn ang="0">
                  <a:pos x="14" y="324"/>
                </a:cxn>
                <a:cxn ang="0">
                  <a:pos x="8" y="317"/>
                </a:cxn>
                <a:cxn ang="0">
                  <a:pos x="3" y="310"/>
                </a:cxn>
                <a:cxn ang="0">
                  <a:pos x="0" y="301"/>
                </a:cxn>
                <a:cxn ang="0">
                  <a:pos x="11" y="276"/>
                </a:cxn>
                <a:cxn ang="0">
                  <a:pos x="18" y="248"/>
                </a:cxn>
                <a:cxn ang="0">
                  <a:pos x="25" y="220"/>
                </a:cxn>
                <a:cxn ang="0">
                  <a:pos x="30" y="193"/>
                </a:cxn>
                <a:cxn ang="0">
                  <a:pos x="33" y="162"/>
                </a:cxn>
                <a:cxn ang="0">
                  <a:pos x="37" y="132"/>
                </a:cxn>
                <a:cxn ang="0">
                  <a:pos x="41" y="100"/>
                </a:cxn>
                <a:cxn ang="0">
                  <a:pos x="48" y="71"/>
                </a:cxn>
                <a:cxn ang="0">
                  <a:pos x="55" y="59"/>
                </a:cxn>
                <a:cxn ang="0">
                  <a:pos x="63" y="49"/>
                </a:cxn>
                <a:cxn ang="0">
                  <a:pos x="72" y="39"/>
                </a:cxn>
                <a:cxn ang="0">
                  <a:pos x="83" y="30"/>
                </a:cxn>
                <a:cxn ang="0">
                  <a:pos x="93" y="22"/>
                </a:cxn>
                <a:cxn ang="0">
                  <a:pos x="105" y="15"/>
                </a:cxn>
                <a:cxn ang="0">
                  <a:pos x="116" y="7"/>
                </a:cxn>
                <a:cxn ang="0">
                  <a:pos x="128" y="0"/>
                </a:cxn>
              </a:cxnLst>
              <a:rect l="0" t="0" r="r" b="b"/>
              <a:pathLst>
                <a:path w="154" h="417">
                  <a:moveTo>
                    <a:pt x="128" y="0"/>
                  </a:moveTo>
                  <a:lnTo>
                    <a:pt x="128" y="22"/>
                  </a:lnTo>
                  <a:lnTo>
                    <a:pt x="132" y="44"/>
                  </a:lnTo>
                  <a:lnTo>
                    <a:pt x="138" y="65"/>
                  </a:lnTo>
                  <a:lnTo>
                    <a:pt x="145" y="87"/>
                  </a:lnTo>
                  <a:lnTo>
                    <a:pt x="151" y="107"/>
                  </a:lnTo>
                  <a:lnTo>
                    <a:pt x="154" y="129"/>
                  </a:lnTo>
                  <a:lnTo>
                    <a:pt x="154" y="151"/>
                  </a:lnTo>
                  <a:lnTo>
                    <a:pt x="147" y="173"/>
                  </a:lnTo>
                  <a:lnTo>
                    <a:pt x="143" y="186"/>
                  </a:lnTo>
                  <a:lnTo>
                    <a:pt x="139" y="198"/>
                  </a:lnTo>
                  <a:lnTo>
                    <a:pt x="139" y="212"/>
                  </a:lnTo>
                  <a:lnTo>
                    <a:pt x="145" y="224"/>
                  </a:lnTo>
                  <a:lnTo>
                    <a:pt x="139" y="235"/>
                  </a:lnTo>
                  <a:lnTo>
                    <a:pt x="132" y="247"/>
                  </a:lnTo>
                  <a:lnTo>
                    <a:pt x="125" y="258"/>
                  </a:lnTo>
                  <a:lnTo>
                    <a:pt x="117" y="269"/>
                  </a:lnTo>
                  <a:lnTo>
                    <a:pt x="110" y="280"/>
                  </a:lnTo>
                  <a:lnTo>
                    <a:pt x="104" y="292"/>
                  </a:lnTo>
                  <a:lnTo>
                    <a:pt x="97" y="303"/>
                  </a:lnTo>
                  <a:lnTo>
                    <a:pt x="90" y="315"/>
                  </a:lnTo>
                  <a:lnTo>
                    <a:pt x="83" y="329"/>
                  </a:lnTo>
                  <a:lnTo>
                    <a:pt x="75" y="349"/>
                  </a:lnTo>
                  <a:lnTo>
                    <a:pt x="67" y="371"/>
                  </a:lnTo>
                  <a:lnTo>
                    <a:pt x="57" y="392"/>
                  </a:lnTo>
                  <a:lnTo>
                    <a:pt x="51" y="409"/>
                  </a:lnTo>
                  <a:lnTo>
                    <a:pt x="44" y="417"/>
                  </a:lnTo>
                  <a:lnTo>
                    <a:pt x="39" y="415"/>
                  </a:lnTo>
                  <a:lnTo>
                    <a:pt x="36" y="398"/>
                  </a:lnTo>
                  <a:lnTo>
                    <a:pt x="37" y="392"/>
                  </a:lnTo>
                  <a:lnTo>
                    <a:pt x="40" y="385"/>
                  </a:lnTo>
                  <a:lnTo>
                    <a:pt x="41" y="378"/>
                  </a:lnTo>
                  <a:lnTo>
                    <a:pt x="40" y="371"/>
                  </a:lnTo>
                  <a:lnTo>
                    <a:pt x="32" y="363"/>
                  </a:lnTo>
                  <a:lnTo>
                    <a:pt x="25" y="354"/>
                  </a:lnTo>
                  <a:lnTo>
                    <a:pt x="21" y="344"/>
                  </a:lnTo>
                  <a:lnTo>
                    <a:pt x="18" y="331"/>
                  </a:lnTo>
                  <a:lnTo>
                    <a:pt x="14" y="324"/>
                  </a:lnTo>
                  <a:lnTo>
                    <a:pt x="8" y="317"/>
                  </a:lnTo>
                  <a:lnTo>
                    <a:pt x="3" y="310"/>
                  </a:lnTo>
                  <a:lnTo>
                    <a:pt x="0" y="301"/>
                  </a:lnTo>
                  <a:lnTo>
                    <a:pt x="11" y="276"/>
                  </a:lnTo>
                  <a:lnTo>
                    <a:pt x="18" y="248"/>
                  </a:lnTo>
                  <a:lnTo>
                    <a:pt x="25" y="220"/>
                  </a:lnTo>
                  <a:lnTo>
                    <a:pt x="30" y="193"/>
                  </a:lnTo>
                  <a:lnTo>
                    <a:pt x="33" y="162"/>
                  </a:lnTo>
                  <a:lnTo>
                    <a:pt x="37" y="132"/>
                  </a:lnTo>
                  <a:lnTo>
                    <a:pt x="41" y="100"/>
                  </a:lnTo>
                  <a:lnTo>
                    <a:pt x="48" y="71"/>
                  </a:lnTo>
                  <a:lnTo>
                    <a:pt x="55" y="59"/>
                  </a:lnTo>
                  <a:lnTo>
                    <a:pt x="63" y="49"/>
                  </a:lnTo>
                  <a:lnTo>
                    <a:pt x="72" y="39"/>
                  </a:lnTo>
                  <a:lnTo>
                    <a:pt x="83" y="30"/>
                  </a:lnTo>
                  <a:lnTo>
                    <a:pt x="93" y="22"/>
                  </a:lnTo>
                  <a:lnTo>
                    <a:pt x="105" y="15"/>
                  </a:lnTo>
                  <a:lnTo>
                    <a:pt x="116" y="7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002A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42"/>
            <p:cNvSpPr>
              <a:spLocks/>
            </p:cNvSpPr>
            <p:nvPr/>
          </p:nvSpPr>
          <p:spPr bwMode="auto">
            <a:xfrm>
              <a:off x="2660" y="2941"/>
              <a:ext cx="25" cy="41"/>
            </a:xfrm>
            <a:custGeom>
              <a:avLst/>
              <a:gdLst/>
              <a:ahLst/>
              <a:cxnLst>
                <a:cxn ang="0">
                  <a:pos x="50" y="4"/>
                </a:cxn>
                <a:cxn ang="0">
                  <a:pos x="49" y="11"/>
                </a:cxn>
                <a:cxn ang="0">
                  <a:pos x="46" y="18"/>
                </a:cxn>
                <a:cxn ang="0">
                  <a:pos x="42" y="27"/>
                </a:cxn>
                <a:cxn ang="0">
                  <a:pos x="37" y="37"/>
                </a:cxn>
                <a:cxn ang="0">
                  <a:pos x="30" y="46"/>
                </a:cxn>
                <a:cxn ang="0">
                  <a:pos x="24" y="55"/>
                </a:cxn>
                <a:cxn ang="0">
                  <a:pos x="19" y="64"/>
                </a:cxn>
                <a:cxn ang="0">
                  <a:pos x="14" y="73"/>
                </a:cxn>
                <a:cxn ang="0">
                  <a:pos x="2" y="82"/>
                </a:cxn>
                <a:cxn ang="0">
                  <a:pos x="0" y="77"/>
                </a:cxn>
                <a:cxn ang="0">
                  <a:pos x="5" y="63"/>
                </a:cxn>
                <a:cxn ang="0">
                  <a:pos x="14" y="43"/>
                </a:cxn>
                <a:cxn ang="0">
                  <a:pos x="26" y="24"/>
                </a:cxn>
                <a:cxn ang="0">
                  <a:pos x="37" y="8"/>
                </a:cxn>
                <a:cxn ang="0">
                  <a:pos x="45" y="0"/>
                </a:cxn>
                <a:cxn ang="0">
                  <a:pos x="50" y="4"/>
                </a:cxn>
              </a:cxnLst>
              <a:rect l="0" t="0" r="r" b="b"/>
              <a:pathLst>
                <a:path w="50" h="82">
                  <a:moveTo>
                    <a:pt x="50" y="4"/>
                  </a:moveTo>
                  <a:lnTo>
                    <a:pt x="49" y="11"/>
                  </a:lnTo>
                  <a:lnTo>
                    <a:pt x="46" y="18"/>
                  </a:lnTo>
                  <a:lnTo>
                    <a:pt x="42" y="27"/>
                  </a:lnTo>
                  <a:lnTo>
                    <a:pt x="37" y="37"/>
                  </a:lnTo>
                  <a:lnTo>
                    <a:pt x="30" y="46"/>
                  </a:lnTo>
                  <a:lnTo>
                    <a:pt x="24" y="55"/>
                  </a:lnTo>
                  <a:lnTo>
                    <a:pt x="19" y="64"/>
                  </a:lnTo>
                  <a:lnTo>
                    <a:pt x="14" y="73"/>
                  </a:lnTo>
                  <a:lnTo>
                    <a:pt x="2" y="82"/>
                  </a:lnTo>
                  <a:lnTo>
                    <a:pt x="0" y="77"/>
                  </a:lnTo>
                  <a:lnTo>
                    <a:pt x="5" y="63"/>
                  </a:lnTo>
                  <a:lnTo>
                    <a:pt x="14" y="43"/>
                  </a:lnTo>
                  <a:lnTo>
                    <a:pt x="26" y="24"/>
                  </a:lnTo>
                  <a:lnTo>
                    <a:pt x="37" y="8"/>
                  </a:lnTo>
                  <a:lnTo>
                    <a:pt x="45" y="0"/>
                  </a:lnTo>
                  <a:lnTo>
                    <a:pt x="5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43"/>
            <p:cNvSpPr>
              <a:spLocks/>
            </p:cNvSpPr>
            <p:nvPr/>
          </p:nvSpPr>
          <p:spPr bwMode="auto">
            <a:xfrm>
              <a:off x="2579" y="3004"/>
              <a:ext cx="359" cy="495"/>
            </a:xfrm>
            <a:custGeom>
              <a:avLst/>
              <a:gdLst/>
              <a:ahLst/>
              <a:cxnLst>
                <a:cxn ang="0">
                  <a:pos x="456" y="58"/>
                </a:cxn>
                <a:cxn ang="0">
                  <a:pos x="461" y="60"/>
                </a:cxn>
                <a:cxn ang="0">
                  <a:pos x="485" y="75"/>
                </a:cxn>
                <a:cxn ang="0">
                  <a:pos x="513" y="82"/>
                </a:cxn>
                <a:cxn ang="0">
                  <a:pos x="549" y="91"/>
                </a:cxn>
                <a:cxn ang="0">
                  <a:pos x="593" y="90"/>
                </a:cxn>
                <a:cxn ang="0">
                  <a:pos x="624" y="63"/>
                </a:cxn>
                <a:cxn ang="0">
                  <a:pos x="644" y="57"/>
                </a:cxn>
                <a:cxn ang="0">
                  <a:pos x="662" y="48"/>
                </a:cxn>
                <a:cxn ang="0">
                  <a:pos x="674" y="37"/>
                </a:cxn>
                <a:cxn ang="0">
                  <a:pos x="680" y="31"/>
                </a:cxn>
                <a:cxn ang="0">
                  <a:pos x="685" y="150"/>
                </a:cxn>
                <a:cxn ang="0">
                  <a:pos x="673" y="295"/>
                </a:cxn>
                <a:cxn ang="0">
                  <a:pos x="702" y="460"/>
                </a:cxn>
                <a:cxn ang="0">
                  <a:pos x="715" y="638"/>
                </a:cxn>
                <a:cxn ang="0">
                  <a:pos x="715" y="802"/>
                </a:cxn>
                <a:cxn ang="0">
                  <a:pos x="710" y="906"/>
                </a:cxn>
                <a:cxn ang="0">
                  <a:pos x="691" y="959"/>
                </a:cxn>
                <a:cxn ang="0">
                  <a:pos x="652" y="975"/>
                </a:cxn>
                <a:cxn ang="0">
                  <a:pos x="609" y="988"/>
                </a:cxn>
                <a:cxn ang="0">
                  <a:pos x="586" y="853"/>
                </a:cxn>
                <a:cxn ang="0">
                  <a:pos x="548" y="653"/>
                </a:cxn>
                <a:cxn ang="0">
                  <a:pos x="476" y="459"/>
                </a:cxn>
                <a:cxn ang="0">
                  <a:pos x="538" y="492"/>
                </a:cxn>
                <a:cxn ang="0">
                  <a:pos x="559" y="494"/>
                </a:cxn>
                <a:cxn ang="0">
                  <a:pos x="496" y="407"/>
                </a:cxn>
                <a:cxn ang="0">
                  <a:pos x="513" y="361"/>
                </a:cxn>
                <a:cxn ang="0">
                  <a:pos x="530" y="313"/>
                </a:cxn>
                <a:cxn ang="0">
                  <a:pos x="572" y="268"/>
                </a:cxn>
                <a:cxn ang="0">
                  <a:pos x="569" y="258"/>
                </a:cxn>
                <a:cxn ang="0">
                  <a:pos x="508" y="271"/>
                </a:cxn>
                <a:cxn ang="0">
                  <a:pos x="493" y="280"/>
                </a:cxn>
                <a:cxn ang="0">
                  <a:pos x="501" y="286"/>
                </a:cxn>
                <a:cxn ang="0">
                  <a:pos x="521" y="284"/>
                </a:cxn>
                <a:cxn ang="0">
                  <a:pos x="478" y="381"/>
                </a:cxn>
                <a:cxn ang="0">
                  <a:pos x="439" y="479"/>
                </a:cxn>
                <a:cxn ang="0">
                  <a:pos x="398" y="560"/>
                </a:cxn>
                <a:cxn ang="0">
                  <a:pos x="357" y="612"/>
                </a:cxn>
                <a:cxn ang="0">
                  <a:pos x="315" y="665"/>
                </a:cxn>
                <a:cxn ang="0">
                  <a:pos x="270" y="723"/>
                </a:cxn>
                <a:cxn ang="0">
                  <a:pos x="217" y="776"/>
                </a:cxn>
                <a:cxn ang="0">
                  <a:pos x="166" y="830"/>
                </a:cxn>
                <a:cxn ang="0">
                  <a:pos x="141" y="852"/>
                </a:cxn>
                <a:cxn ang="0">
                  <a:pos x="118" y="875"/>
                </a:cxn>
                <a:cxn ang="0">
                  <a:pos x="88" y="890"/>
                </a:cxn>
                <a:cxn ang="0">
                  <a:pos x="47" y="881"/>
                </a:cxn>
                <a:cxn ang="0">
                  <a:pos x="10" y="861"/>
                </a:cxn>
                <a:cxn ang="0">
                  <a:pos x="41" y="782"/>
                </a:cxn>
                <a:cxn ang="0">
                  <a:pos x="98" y="671"/>
                </a:cxn>
                <a:cxn ang="0">
                  <a:pos x="153" y="560"/>
                </a:cxn>
                <a:cxn ang="0">
                  <a:pos x="211" y="396"/>
                </a:cxn>
                <a:cxn ang="0">
                  <a:pos x="266" y="233"/>
                </a:cxn>
                <a:cxn ang="0">
                  <a:pos x="306" y="109"/>
                </a:cxn>
                <a:cxn ang="0">
                  <a:pos x="326" y="64"/>
                </a:cxn>
                <a:cxn ang="0">
                  <a:pos x="349" y="21"/>
                </a:cxn>
                <a:cxn ang="0">
                  <a:pos x="367" y="12"/>
                </a:cxn>
                <a:cxn ang="0">
                  <a:pos x="398" y="42"/>
                </a:cxn>
                <a:cxn ang="0">
                  <a:pos x="439" y="59"/>
                </a:cxn>
              </a:cxnLst>
              <a:rect l="0" t="0" r="r" b="b"/>
              <a:pathLst>
                <a:path w="718" h="989">
                  <a:moveTo>
                    <a:pt x="454" y="60"/>
                  </a:moveTo>
                  <a:lnTo>
                    <a:pt x="457" y="59"/>
                  </a:lnTo>
                  <a:lnTo>
                    <a:pt x="456" y="58"/>
                  </a:lnTo>
                  <a:lnTo>
                    <a:pt x="454" y="56"/>
                  </a:lnTo>
                  <a:lnTo>
                    <a:pt x="454" y="53"/>
                  </a:lnTo>
                  <a:lnTo>
                    <a:pt x="461" y="60"/>
                  </a:lnTo>
                  <a:lnTo>
                    <a:pt x="468" y="67"/>
                  </a:lnTo>
                  <a:lnTo>
                    <a:pt x="476" y="72"/>
                  </a:lnTo>
                  <a:lnTo>
                    <a:pt x="485" y="75"/>
                  </a:lnTo>
                  <a:lnTo>
                    <a:pt x="494" y="79"/>
                  </a:lnTo>
                  <a:lnTo>
                    <a:pt x="503" y="81"/>
                  </a:lnTo>
                  <a:lnTo>
                    <a:pt x="513" y="82"/>
                  </a:lnTo>
                  <a:lnTo>
                    <a:pt x="523" y="83"/>
                  </a:lnTo>
                  <a:lnTo>
                    <a:pt x="536" y="88"/>
                  </a:lnTo>
                  <a:lnTo>
                    <a:pt x="549" y="91"/>
                  </a:lnTo>
                  <a:lnTo>
                    <a:pt x="564" y="94"/>
                  </a:lnTo>
                  <a:lnTo>
                    <a:pt x="579" y="94"/>
                  </a:lnTo>
                  <a:lnTo>
                    <a:pt x="593" y="90"/>
                  </a:lnTo>
                  <a:lnTo>
                    <a:pt x="606" y="86"/>
                  </a:lnTo>
                  <a:lnTo>
                    <a:pt x="616" y="76"/>
                  </a:lnTo>
                  <a:lnTo>
                    <a:pt x="624" y="63"/>
                  </a:lnTo>
                  <a:lnTo>
                    <a:pt x="631" y="61"/>
                  </a:lnTo>
                  <a:lnTo>
                    <a:pt x="638" y="59"/>
                  </a:lnTo>
                  <a:lnTo>
                    <a:pt x="644" y="57"/>
                  </a:lnTo>
                  <a:lnTo>
                    <a:pt x="650" y="53"/>
                  </a:lnTo>
                  <a:lnTo>
                    <a:pt x="655" y="51"/>
                  </a:lnTo>
                  <a:lnTo>
                    <a:pt x="662" y="48"/>
                  </a:lnTo>
                  <a:lnTo>
                    <a:pt x="668" y="45"/>
                  </a:lnTo>
                  <a:lnTo>
                    <a:pt x="674" y="42"/>
                  </a:lnTo>
                  <a:lnTo>
                    <a:pt x="674" y="37"/>
                  </a:lnTo>
                  <a:lnTo>
                    <a:pt x="675" y="35"/>
                  </a:lnTo>
                  <a:lnTo>
                    <a:pt x="677" y="33"/>
                  </a:lnTo>
                  <a:lnTo>
                    <a:pt x="680" y="31"/>
                  </a:lnTo>
                  <a:lnTo>
                    <a:pt x="685" y="71"/>
                  </a:lnTo>
                  <a:lnTo>
                    <a:pt x="688" y="110"/>
                  </a:lnTo>
                  <a:lnTo>
                    <a:pt x="685" y="150"/>
                  </a:lnTo>
                  <a:lnTo>
                    <a:pt x="675" y="188"/>
                  </a:lnTo>
                  <a:lnTo>
                    <a:pt x="669" y="241"/>
                  </a:lnTo>
                  <a:lnTo>
                    <a:pt x="673" y="295"/>
                  </a:lnTo>
                  <a:lnTo>
                    <a:pt x="681" y="348"/>
                  </a:lnTo>
                  <a:lnTo>
                    <a:pt x="692" y="403"/>
                  </a:lnTo>
                  <a:lnTo>
                    <a:pt x="702" y="460"/>
                  </a:lnTo>
                  <a:lnTo>
                    <a:pt x="707" y="519"/>
                  </a:lnTo>
                  <a:lnTo>
                    <a:pt x="712" y="579"/>
                  </a:lnTo>
                  <a:lnTo>
                    <a:pt x="715" y="638"/>
                  </a:lnTo>
                  <a:lnTo>
                    <a:pt x="718" y="692"/>
                  </a:lnTo>
                  <a:lnTo>
                    <a:pt x="717" y="747"/>
                  </a:lnTo>
                  <a:lnTo>
                    <a:pt x="715" y="802"/>
                  </a:lnTo>
                  <a:lnTo>
                    <a:pt x="714" y="857"/>
                  </a:lnTo>
                  <a:lnTo>
                    <a:pt x="712" y="881"/>
                  </a:lnTo>
                  <a:lnTo>
                    <a:pt x="710" y="906"/>
                  </a:lnTo>
                  <a:lnTo>
                    <a:pt x="707" y="930"/>
                  </a:lnTo>
                  <a:lnTo>
                    <a:pt x="705" y="955"/>
                  </a:lnTo>
                  <a:lnTo>
                    <a:pt x="691" y="959"/>
                  </a:lnTo>
                  <a:lnTo>
                    <a:pt x="679" y="964"/>
                  </a:lnTo>
                  <a:lnTo>
                    <a:pt x="665" y="970"/>
                  </a:lnTo>
                  <a:lnTo>
                    <a:pt x="652" y="975"/>
                  </a:lnTo>
                  <a:lnTo>
                    <a:pt x="638" y="980"/>
                  </a:lnTo>
                  <a:lnTo>
                    <a:pt x="623" y="985"/>
                  </a:lnTo>
                  <a:lnTo>
                    <a:pt x="609" y="988"/>
                  </a:lnTo>
                  <a:lnTo>
                    <a:pt x="593" y="989"/>
                  </a:lnTo>
                  <a:lnTo>
                    <a:pt x="592" y="921"/>
                  </a:lnTo>
                  <a:lnTo>
                    <a:pt x="586" y="853"/>
                  </a:lnTo>
                  <a:lnTo>
                    <a:pt x="578" y="786"/>
                  </a:lnTo>
                  <a:lnTo>
                    <a:pt x="564" y="719"/>
                  </a:lnTo>
                  <a:lnTo>
                    <a:pt x="548" y="653"/>
                  </a:lnTo>
                  <a:lnTo>
                    <a:pt x="528" y="588"/>
                  </a:lnTo>
                  <a:lnTo>
                    <a:pt x="503" y="522"/>
                  </a:lnTo>
                  <a:lnTo>
                    <a:pt x="476" y="459"/>
                  </a:lnTo>
                  <a:lnTo>
                    <a:pt x="488" y="422"/>
                  </a:lnTo>
                  <a:lnTo>
                    <a:pt x="516" y="465"/>
                  </a:lnTo>
                  <a:lnTo>
                    <a:pt x="538" y="492"/>
                  </a:lnTo>
                  <a:lnTo>
                    <a:pt x="553" y="505"/>
                  </a:lnTo>
                  <a:lnTo>
                    <a:pt x="560" y="505"/>
                  </a:lnTo>
                  <a:lnTo>
                    <a:pt x="559" y="494"/>
                  </a:lnTo>
                  <a:lnTo>
                    <a:pt x="547" y="473"/>
                  </a:lnTo>
                  <a:lnTo>
                    <a:pt x="528" y="444"/>
                  </a:lnTo>
                  <a:lnTo>
                    <a:pt x="496" y="407"/>
                  </a:lnTo>
                  <a:lnTo>
                    <a:pt x="502" y="392"/>
                  </a:lnTo>
                  <a:lnTo>
                    <a:pt x="508" y="376"/>
                  </a:lnTo>
                  <a:lnTo>
                    <a:pt x="513" y="361"/>
                  </a:lnTo>
                  <a:lnTo>
                    <a:pt x="518" y="345"/>
                  </a:lnTo>
                  <a:lnTo>
                    <a:pt x="524" y="329"/>
                  </a:lnTo>
                  <a:lnTo>
                    <a:pt x="530" y="313"/>
                  </a:lnTo>
                  <a:lnTo>
                    <a:pt x="536" y="297"/>
                  </a:lnTo>
                  <a:lnTo>
                    <a:pt x="541" y="280"/>
                  </a:lnTo>
                  <a:lnTo>
                    <a:pt x="572" y="268"/>
                  </a:lnTo>
                  <a:lnTo>
                    <a:pt x="585" y="261"/>
                  </a:lnTo>
                  <a:lnTo>
                    <a:pt x="583" y="257"/>
                  </a:lnTo>
                  <a:lnTo>
                    <a:pt x="569" y="258"/>
                  </a:lnTo>
                  <a:lnTo>
                    <a:pt x="549" y="262"/>
                  </a:lnTo>
                  <a:lnTo>
                    <a:pt x="528" y="267"/>
                  </a:lnTo>
                  <a:lnTo>
                    <a:pt x="508" y="271"/>
                  </a:lnTo>
                  <a:lnTo>
                    <a:pt x="494" y="276"/>
                  </a:lnTo>
                  <a:lnTo>
                    <a:pt x="492" y="278"/>
                  </a:lnTo>
                  <a:lnTo>
                    <a:pt x="493" y="280"/>
                  </a:lnTo>
                  <a:lnTo>
                    <a:pt x="494" y="283"/>
                  </a:lnTo>
                  <a:lnTo>
                    <a:pt x="496" y="284"/>
                  </a:lnTo>
                  <a:lnTo>
                    <a:pt x="501" y="286"/>
                  </a:lnTo>
                  <a:lnTo>
                    <a:pt x="508" y="286"/>
                  </a:lnTo>
                  <a:lnTo>
                    <a:pt x="514" y="285"/>
                  </a:lnTo>
                  <a:lnTo>
                    <a:pt x="521" y="284"/>
                  </a:lnTo>
                  <a:lnTo>
                    <a:pt x="506" y="316"/>
                  </a:lnTo>
                  <a:lnTo>
                    <a:pt x="492" y="348"/>
                  </a:lnTo>
                  <a:lnTo>
                    <a:pt x="478" y="381"/>
                  </a:lnTo>
                  <a:lnTo>
                    <a:pt x="465" y="414"/>
                  </a:lnTo>
                  <a:lnTo>
                    <a:pt x="451" y="446"/>
                  </a:lnTo>
                  <a:lnTo>
                    <a:pt x="439" y="479"/>
                  </a:lnTo>
                  <a:lnTo>
                    <a:pt x="425" y="511"/>
                  </a:lnTo>
                  <a:lnTo>
                    <a:pt x="411" y="543"/>
                  </a:lnTo>
                  <a:lnTo>
                    <a:pt x="398" y="560"/>
                  </a:lnTo>
                  <a:lnTo>
                    <a:pt x="386" y="578"/>
                  </a:lnTo>
                  <a:lnTo>
                    <a:pt x="372" y="595"/>
                  </a:lnTo>
                  <a:lnTo>
                    <a:pt x="357" y="612"/>
                  </a:lnTo>
                  <a:lnTo>
                    <a:pt x="343" y="630"/>
                  </a:lnTo>
                  <a:lnTo>
                    <a:pt x="329" y="648"/>
                  </a:lnTo>
                  <a:lnTo>
                    <a:pt x="315" y="665"/>
                  </a:lnTo>
                  <a:lnTo>
                    <a:pt x="303" y="684"/>
                  </a:lnTo>
                  <a:lnTo>
                    <a:pt x="287" y="703"/>
                  </a:lnTo>
                  <a:lnTo>
                    <a:pt x="270" y="723"/>
                  </a:lnTo>
                  <a:lnTo>
                    <a:pt x="253" y="740"/>
                  </a:lnTo>
                  <a:lnTo>
                    <a:pt x="235" y="759"/>
                  </a:lnTo>
                  <a:lnTo>
                    <a:pt x="217" y="776"/>
                  </a:lnTo>
                  <a:lnTo>
                    <a:pt x="199" y="793"/>
                  </a:lnTo>
                  <a:lnTo>
                    <a:pt x="182" y="812"/>
                  </a:lnTo>
                  <a:lnTo>
                    <a:pt x="166" y="830"/>
                  </a:lnTo>
                  <a:lnTo>
                    <a:pt x="156" y="837"/>
                  </a:lnTo>
                  <a:lnTo>
                    <a:pt x="148" y="844"/>
                  </a:lnTo>
                  <a:lnTo>
                    <a:pt x="141" y="852"/>
                  </a:lnTo>
                  <a:lnTo>
                    <a:pt x="133" y="859"/>
                  </a:lnTo>
                  <a:lnTo>
                    <a:pt x="126" y="867"/>
                  </a:lnTo>
                  <a:lnTo>
                    <a:pt x="118" y="875"/>
                  </a:lnTo>
                  <a:lnTo>
                    <a:pt x="110" y="884"/>
                  </a:lnTo>
                  <a:lnTo>
                    <a:pt x="102" y="892"/>
                  </a:lnTo>
                  <a:lnTo>
                    <a:pt x="88" y="890"/>
                  </a:lnTo>
                  <a:lnTo>
                    <a:pt x="73" y="888"/>
                  </a:lnTo>
                  <a:lnTo>
                    <a:pt x="60" y="884"/>
                  </a:lnTo>
                  <a:lnTo>
                    <a:pt x="47" y="881"/>
                  </a:lnTo>
                  <a:lnTo>
                    <a:pt x="34" y="875"/>
                  </a:lnTo>
                  <a:lnTo>
                    <a:pt x="22" y="869"/>
                  </a:lnTo>
                  <a:lnTo>
                    <a:pt x="10" y="861"/>
                  </a:lnTo>
                  <a:lnTo>
                    <a:pt x="0" y="852"/>
                  </a:lnTo>
                  <a:lnTo>
                    <a:pt x="22" y="817"/>
                  </a:lnTo>
                  <a:lnTo>
                    <a:pt x="41" y="782"/>
                  </a:lnTo>
                  <a:lnTo>
                    <a:pt x="61" y="745"/>
                  </a:lnTo>
                  <a:lnTo>
                    <a:pt x="79" y="708"/>
                  </a:lnTo>
                  <a:lnTo>
                    <a:pt x="98" y="671"/>
                  </a:lnTo>
                  <a:lnTo>
                    <a:pt x="116" y="634"/>
                  </a:lnTo>
                  <a:lnTo>
                    <a:pt x="133" y="597"/>
                  </a:lnTo>
                  <a:lnTo>
                    <a:pt x="153" y="560"/>
                  </a:lnTo>
                  <a:lnTo>
                    <a:pt x="173" y="504"/>
                  </a:lnTo>
                  <a:lnTo>
                    <a:pt x="192" y="450"/>
                  </a:lnTo>
                  <a:lnTo>
                    <a:pt x="211" y="396"/>
                  </a:lnTo>
                  <a:lnTo>
                    <a:pt x="229" y="341"/>
                  </a:lnTo>
                  <a:lnTo>
                    <a:pt x="247" y="287"/>
                  </a:lnTo>
                  <a:lnTo>
                    <a:pt x="266" y="233"/>
                  </a:lnTo>
                  <a:lnTo>
                    <a:pt x="283" y="179"/>
                  </a:lnTo>
                  <a:lnTo>
                    <a:pt x="300" y="124"/>
                  </a:lnTo>
                  <a:lnTo>
                    <a:pt x="306" y="109"/>
                  </a:lnTo>
                  <a:lnTo>
                    <a:pt x="312" y="93"/>
                  </a:lnTo>
                  <a:lnTo>
                    <a:pt x="319" y="78"/>
                  </a:lnTo>
                  <a:lnTo>
                    <a:pt x="326" y="64"/>
                  </a:lnTo>
                  <a:lnTo>
                    <a:pt x="333" y="49"/>
                  </a:lnTo>
                  <a:lnTo>
                    <a:pt x="341" y="35"/>
                  </a:lnTo>
                  <a:lnTo>
                    <a:pt x="349" y="21"/>
                  </a:lnTo>
                  <a:lnTo>
                    <a:pt x="358" y="7"/>
                  </a:lnTo>
                  <a:lnTo>
                    <a:pt x="359" y="0"/>
                  </a:lnTo>
                  <a:lnTo>
                    <a:pt x="367" y="12"/>
                  </a:lnTo>
                  <a:lnTo>
                    <a:pt x="377" y="23"/>
                  </a:lnTo>
                  <a:lnTo>
                    <a:pt x="387" y="34"/>
                  </a:lnTo>
                  <a:lnTo>
                    <a:pt x="398" y="42"/>
                  </a:lnTo>
                  <a:lnTo>
                    <a:pt x="411" y="50"/>
                  </a:lnTo>
                  <a:lnTo>
                    <a:pt x="425" y="56"/>
                  </a:lnTo>
                  <a:lnTo>
                    <a:pt x="439" y="59"/>
                  </a:lnTo>
                  <a:lnTo>
                    <a:pt x="454" y="60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44"/>
            <p:cNvSpPr>
              <a:spLocks/>
            </p:cNvSpPr>
            <p:nvPr/>
          </p:nvSpPr>
          <p:spPr bwMode="auto">
            <a:xfrm>
              <a:off x="2854" y="3030"/>
              <a:ext cx="30" cy="15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56" y="8"/>
                </a:cxn>
                <a:cxn ang="0">
                  <a:pos x="51" y="15"/>
                </a:cxn>
                <a:cxn ang="0">
                  <a:pos x="47" y="21"/>
                </a:cxn>
                <a:cxn ang="0">
                  <a:pos x="39" y="24"/>
                </a:cxn>
                <a:cxn ang="0">
                  <a:pos x="34" y="26"/>
                </a:cxn>
                <a:cxn ang="0">
                  <a:pos x="31" y="27"/>
                </a:cxn>
                <a:cxn ang="0">
                  <a:pos x="26" y="28"/>
                </a:cxn>
                <a:cxn ang="0">
                  <a:pos x="21" y="29"/>
                </a:cxn>
                <a:cxn ang="0">
                  <a:pos x="16" y="30"/>
                </a:cxn>
                <a:cxn ang="0">
                  <a:pos x="11" y="29"/>
                </a:cxn>
                <a:cxn ang="0">
                  <a:pos x="8" y="28"/>
                </a:cxn>
                <a:cxn ang="0">
                  <a:pos x="3" y="26"/>
                </a:cxn>
                <a:cxn ang="0">
                  <a:pos x="6" y="21"/>
                </a:cxn>
                <a:cxn ang="0">
                  <a:pos x="6" y="15"/>
                </a:cxn>
                <a:cxn ang="0">
                  <a:pos x="4" y="11"/>
                </a:cxn>
                <a:cxn ang="0">
                  <a:pos x="0" y="7"/>
                </a:cxn>
                <a:cxn ang="0">
                  <a:pos x="8" y="7"/>
                </a:cxn>
                <a:cxn ang="0">
                  <a:pos x="16" y="6"/>
                </a:cxn>
                <a:cxn ang="0">
                  <a:pos x="23" y="5"/>
                </a:cxn>
                <a:cxn ang="0">
                  <a:pos x="30" y="4"/>
                </a:cxn>
                <a:cxn ang="0">
                  <a:pos x="38" y="4"/>
                </a:cxn>
                <a:cxn ang="0">
                  <a:pos x="45" y="2"/>
                </a:cxn>
                <a:cxn ang="0">
                  <a:pos x="51" y="1"/>
                </a:cxn>
                <a:cxn ang="0">
                  <a:pos x="60" y="0"/>
                </a:cxn>
              </a:cxnLst>
              <a:rect l="0" t="0" r="r" b="b"/>
              <a:pathLst>
                <a:path w="60" h="30">
                  <a:moveTo>
                    <a:pt x="60" y="0"/>
                  </a:moveTo>
                  <a:lnTo>
                    <a:pt x="56" y="8"/>
                  </a:lnTo>
                  <a:lnTo>
                    <a:pt x="51" y="15"/>
                  </a:lnTo>
                  <a:lnTo>
                    <a:pt x="47" y="21"/>
                  </a:lnTo>
                  <a:lnTo>
                    <a:pt x="39" y="24"/>
                  </a:lnTo>
                  <a:lnTo>
                    <a:pt x="34" y="26"/>
                  </a:lnTo>
                  <a:lnTo>
                    <a:pt x="31" y="27"/>
                  </a:lnTo>
                  <a:lnTo>
                    <a:pt x="26" y="28"/>
                  </a:lnTo>
                  <a:lnTo>
                    <a:pt x="21" y="29"/>
                  </a:lnTo>
                  <a:lnTo>
                    <a:pt x="16" y="30"/>
                  </a:lnTo>
                  <a:lnTo>
                    <a:pt x="11" y="29"/>
                  </a:lnTo>
                  <a:lnTo>
                    <a:pt x="8" y="28"/>
                  </a:lnTo>
                  <a:lnTo>
                    <a:pt x="3" y="26"/>
                  </a:lnTo>
                  <a:lnTo>
                    <a:pt x="6" y="21"/>
                  </a:lnTo>
                  <a:lnTo>
                    <a:pt x="6" y="15"/>
                  </a:lnTo>
                  <a:lnTo>
                    <a:pt x="4" y="11"/>
                  </a:lnTo>
                  <a:lnTo>
                    <a:pt x="0" y="7"/>
                  </a:lnTo>
                  <a:lnTo>
                    <a:pt x="8" y="7"/>
                  </a:lnTo>
                  <a:lnTo>
                    <a:pt x="16" y="6"/>
                  </a:lnTo>
                  <a:lnTo>
                    <a:pt x="23" y="5"/>
                  </a:lnTo>
                  <a:lnTo>
                    <a:pt x="30" y="4"/>
                  </a:lnTo>
                  <a:lnTo>
                    <a:pt x="38" y="4"/>
                  </a:lnTo>
                  <a:lnTo>
                    <a:pt x="45" y="2"/>
                  </a:lnTo>
                  <a:lnTo>
                    <a:pt x="51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45"/>
            <p:cNvSpPr>
              <a:spLocks/>
            </p:cNvSpPr>
            <p:nvPr/>
          </p:nvSpPr>
          <p:spPr bwMode="auto">
            <a:xfrm>
              <a:off x="2748" y="3038"/>
              <a:ext cx="10" cy="49"/>
            </a:xfrm>
            <a:custGeom>
              <a:avLst/>
              <a:gdLst/>
              <a:ahLst/>
              <a:cxnLst>
                <a:cxn ang="0">
                  <a:pos x="19" y="1"/>
                </a:cxn>
                <a:cxn ang="0">
                  <a:pos x="20" y="26"/>
                </a:cxn>
                <a:cxn ang="0">
                  <a:pos x="19" y="50"/>
                </a:cxn>
                <a:cxn ang="0">
                  <a:pos x="13" y="74"/>
                </a:cxn>
                <a:cxn ang="0">
                  <a:pos x="4" y="99"/>
                </a:cxn>
                <a:cxn ang="0">
                  <a:pos x="0" y="99"/>
                </a:cxn>
                <a:cxn ang="0">
                  <a:pos x="4" y="75"/>
                </a:cxn>
                <a:cxn ang="0">
                  <a:pos x="4" y="50"/>
                </a:cxn>
                <a:cxn ang="0">
                  <a:pos x="6" y="24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19" y="1"/>
                </a:cxn>
              </a:cxnLst>
              <a:rect l="0" t="0" r="r" b="b"/>
              <a:pathLst>
                <a:path w="20" h="99">
                  <a:moveTo>
                    <a:pt x="19" y="1"/>
                  </a:moveTo>
                  <a:lnTo>
                    <a:pt x="20" y="26"/>
                  </a:lnTo>
                  <a:lnTo>
                    <a:pt x="19" y="50"/>
                  </a:lnTo>
                  <a:lnTo>
                    <a:pt x="13" y="74"/>
                  </a:lnTo>
                  <a:lnTo>
                    <a:pt x="4" y="99"/>
                  </a:lnTo>
                  <a:lnTo>
                    <a:pt x="0" y="99"/>
                  </a:lnTo>
                  <a:lnTo>
                    <a:pt x="4" y="75"/>
                  </a:lnTo>
                  <a:lnTo>
                    <a:pt x="4" y="50"/>
                  </a:lnTo>
                  <a:lnTo>
                    <a:pt x="6" y="24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46"/>
            <p:cNvSpPr>
              <a:spLocks/>
            </p:cNvSpPr>
            <p:nvPr/>
          </p:nvSpPr>
          <p:spPr bwMode="auto">
            <a:xfrm>
              <a:off x="2647" y="3039"/>
              <a:ext cx="49" cy="75"/>
            </a:xfrm>
            <a:custGeom>
              <a:avLst/>
              <a:gdLst/>
              <a:ahLst/>
              <a:cxnLst>
                <a:cxn ang="0">
                  <a:pos x="81" y="54"/>
                </a:cxn>
                <a:cxn ang="0">
                  <a:pos x="98" y="75"/>
                </a:cxn>
                <a:cxn ang="0">
                  <a:pos x="96" y="80"/>
                </a:cxn>
                <a:cxn ang="0">
                  <a:pos x="94" y="86"/>
                </a:cxn>
                <a:cxn ang="0">
                  <a:pos x="93" y="91"/>
                </a:cxn>
                <a:cxn ang="0">
                  <a:pos x="91" y="95"/>
                </a:cxn>
                <a:cxn ang="0">
                  <a:pos x="87" y="91"/>
                </a:cxn>
                <a:cxn ang="0">
                  <a:pos x="83" y="85"/>
                </a:cxn>
                <a:cxn ang="0">
                  <a:pos x="78" y="79"/>
                </a:cxn>
                <a:cxn ang="0">
                  <a:pos x="73" y="73"/>
                </a:cxn>
                <a:cxn ang="0">
                  <a:pos x="69" y="70"/>
                </a:cxn>
                <a:cxn ang="0">
                  <a:pos x="64" y="68"/>
                </a:cxn>
                <a:cxn ang="0">
                  <a:pos x="58" y="69"/>
                </a:cxn>
                <a:cxn ang="0">
                  <a:pos x="53" y="72"/>
                </a:cxn>
                <a:cxn ang="0">
                  <a:pos x="56" y="78"/>
                </a:cxn>
                <a:cxn ang="0">
                  <a:pos x="60" y="85"/>
                </a:cxn>
                <a:cxn ang="0">
                  <a:pos x="63" y="91"/>
                </a:cxn>
                <a:cxn ang="0">
                  <a:pos x="66" y="96"/>
                </a:cxn>
                <a:cxn ang="0">
                  <a:pos x="70" y="102"/>
                </a:cxn>
                <a:cxn ang="0">
                  <a:pos x="75" y="107"/>
                </a:cxn>
                <a:cxn ang="0">
                  <a:pos x="80" y="111"/>
                </a:cxn>
                <a:cxn ang="0">
                  <a:pos x="87" y="114"/>
                </a:cxn>
                <a:cxn ang="0">
                  <a:pos x="92" y="118"/>
                </a:cxn>
                <a:cxn ang="0">
                  <a:pos x="95" y="124"/>
                </a:cxn>
                <a:cxn ang="0">
                  <a:pos x="96" y="131"/>
                </a:cxn>
                <a:cxn ang="0">
                  <a:pos x="95" y="138"/>
                </a:cxn>
                <a:cxn ang="0">
                  <a:pos x="88" y="139"/>
                </a:cxn>
                <a:cxn ang="0">
                  <a:pos x="80" y="139"/>
                </a:cxn>
                <a:cxn ang="0">
                  <a:pos x="73" y="139"/>
                </a:cxn>
                <a:cxn ang="0">
                  <a:pos x="71" y="144"/>
                </a:cxn>
                <a:cxn ang="0">
                  <a:pos x="64" y="145"/>
                </a:cxn>
                <a:cxn ang="0">
                  <a:pos x="57" y="146"/>
                </a:cxn>
                <a:cxn ang="0">
                  <a:pos x="50" y="147"/>
                </a:cxn>
                <a:cxn ang="0">
                  <a:pos x="43" y="148"/>
                </a:cxn>
                <a:cxn ang="0">
                  <a:pos x="37" y="148"/>
                </a:cxn>
                <a:cxn ang="0">
                  <a:pos x="30" y="148"/>
                </a:cxn>
                <a:cxn ang="0">
                  <a:pos x="24" y="147"/>
                </a:cxn>
                <a:cxn ang="0">
                  <a:pos x="17" y="144"/>
                </a:cxn>
                <a:cxn ang="0">
                  <a:pos x="3" y="113"/>
                </a:cxn>
                <a:cxn ang="0">
                  <a:pos x="0" y="78"/>
                </a:cxn>
                <a:cxn ang="0">
                  <a:pos x="3" y="43"/>
                </a:cxn>
                <a:cxn ang="0">
                  <a:pos x="10" y="11"/>
                </a:cxn>
                <a:cxn ang="0">
                  <a:pos x="16" y="10"/>
                </a:cxn>
                <a:cxn ang="0">
                  <a:pos x="22" y="9"/>
                </a:cxn>
                <a:cxn ang="0">
                  <a:pos x="27" y="8"/>
                </a:cxn>
                <a:cxn ang="0">
                  <a:pos x="32" y="7"/>
                </a:cxn>
                <a:cxn ang="0">
                  <a:pos x="38" y="4"/>
                </a:cxn>
                <a:cxn ang="0">
                  <a:pos x="43" y="3"/>
                </a:cxn>
                <a:cxn ang="0">
                  <a:pos x="48" y="1"/>
                </a:cxn>
                <a:cxn ang="0">
                  <a:pos x="54" y="0"/>
                </a:cxn>
                <a:cxn ang="0">
                  <a:pos x="61" y="13"/>
                </a:cxn>
                <a:cxn ang="0">
                  <a:pos x="70" y="26"/>
                </a:cxn>
                <a:cxn ang="0">
                  <a:pos x="78" y="39"/>
                </a:cxn>
                <a:cxn ang="0">
                  <a:pos x="81" y="54"/>
                </a:cxn>
              </a:cxnLst>
              <a:rect l="0" t="0" r="r" b="b"/>
              <a:pathLst>
                <a:path w="98" h="148">
                  <a:moveTo>
                    <a:pt x="81" y="54"/>
                  </a:moveTo>
                  <a:lnTo>
                    <a:pt x="98" y="75"/>
                  </a:lnTo>
                  <a:lnTo>
                    <a:pt x="96" y="80"/>
                  </a:lnTo>
                  <a:lnTo>
                    <a:pt x="94" y="86"/>
                  </a:lnTo>
                  <a:lnTo>
                    <a:pt x="93" y="91"/>
                  </a:lnTo>
                  <a:lnTo>
                    <a:pt x="91" y="95"/>
                  </a:lnTo>
                  <a:lnTo>
                    <a:pt x="87" y="91"/>
                  </a:lnTo>
                  <a:lnTo>
                    <a:pt x="83" y="85"/>
                  </a:lnTo>
                  <a:lnTo>
                    <a:pt x="78" y="79"/>
                  </a:lnTo>
                  <a:lnTo>
                    <a:pt x="73" y="73"/>
                  </a:lnTo>
                  <a:lnTo>
                    <a:pt x="69" y="70"/>
                  </a:lnTo>
                  <a:lnTo>
                    <a:pt x="64" y="68"/>
                  </a:lnTo>
                  <a:lnTo>
                    <a:pt x="58" y="69"/>
                  </a:lnTo>
                  <a:lnTo>
                    <a:pt x="53" y="72"/>
                  </a:lnTo>
                  <a:lnTo>
                    <a:pt x="56" y="78"/>
                  </a:lnTo>
                  <a:lnTo>
                    <a:pt x="60" y="85"/>
                  </a:lnTo>
                  <a:lnTo>
                    <a:pt x="63" y="91"/>
                  </a:lnTo>
                  <a:lnTo>
                    <a:pt x="66" y="96"/>
                  </a:lnTo>
                  <a:lnTo>
                    <a:pt x="70" y="102"/>
                  </a:lnTo>
                  <a:lnTo>
                    <a:pt x="75" y="107"/>
                  </a:lnTo>
                  <a:lnTo>
                    <a:pt x="80" y="111"/>
                  </a:lnTo>
                  <a:lnTo>
                    <a:pt x="87" y="114"/>
                  </a:lnTo>
                  <a:lnTo>
                    <a:pt x="92" y="118"/>
                  </a:lnTo>
                  <a:lnTo>
                    <a:pt x="95" y="124"/>
                  </a:lnTo>
                  <a:lnTo>
                    <a:pt x="96" y="131"/>
                  </a:lnTo>
                  <a:lnTo>
                    <a:pt x="95" y="138"/>
                  </a:lnTo>
                  <a:lnTo>
                    <a:pt x="88" y="139"/>
                  </a:lnTo>
                  <a:lnTo>
                    <a:pt x="80" y="139"/>
                  </a:lnTo>
                  <a:lnTo>
                    <a:pt x="73" y="139"/>
                  </a:lnTo>
                  <a:lnTo>
                    <a:pt x="71" y="144"/>
                  </a:lnTo>
                  <a:lnTo>
                    <a:pt x="64" y="145"/>
                  </a:lnTo>
                  <a:lnTo>
                    <a:pt x="57" y="146"/>
                  </a:lnTo>
                  <a:lnTo>
                    <a:pt x="50" y="147"/>
                  </a:lnTo>
                  <a:lnTo>
                    <a:pt x="43" y="148"/>
                  </a:lnTo>
                  <a:lnTo>
                    <a:pt x="37" y="148"/>
                  </a:lnTo>
                  <a:lnTo>
                    <a:pt x="30" y="148"/>
                  </a:lnTo>
                  <a:lnTo>
                    <a:pt x="24" y="147"/>
                  </a:lnTo>
                  <a:lnTo>
                    <a:pt x="17" y="144"/>
                  </a:lnTo>
                  <a:lnTo>
                    <a:pt x="3" y="113"/>
                  </a:lnTo>
                  <a:lnTo>
                    <a:pt x="0" y="78"/>
                  </a:lnTo>
                  <a:lnTo>
                    <a:pt x="3" y="43"/>
                  </a:lnTo>
                  <a:lnTo>
                    <a:pt x="10" y="11"/>
                  </a:lnTo>
                  <a:lnTo>
                    <a:pt x="16" y="10"/>
                  </a:lnTo>
                  <a:lnTo>
                    <a:pt x="22" y="9"/>
                  </a:lnTo>
                  <a:lnTo>
                    <a:pt x="27" y="8"/>
                  </a:lnTo>
                  <a:lnTo>
                    <a:pt x="32" y="7"/>
                  </a:lnTo>
                  <a:lnTo>
                    <a:pt x="38" y="4"/>
                  </a:lnTo>
                  <a:lnTo>
                    <a:pt x="43" y="3"/>
                  </a:lnTo>
                  <a:lnTo>
                    <a:pt x="48" y="1"/>
                  </a:lnTo>
                  <a:lnTo>
                    <a:pt x="54" y="0"/>
                  </a:lnTo>
                  <a:lnTo>
                    <a:pt x="61" y="13"/>
                  </a:lnTo>
                  <a:lnTo>
                    <a:pt x="70" y="26"/>
                  </a:lnTo>
                  <a:lnTo>
                    <a:pt x="78" y="39"/>
                  </a:lnTo>
                  <a:lnTo>
                    <a:pt x="81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47"/>
            <p:cNvSpPr>
              <a:spLocks/>
            </p:cNvSpPr>
            <p:nvPr/>
          </p:nvSpPr>
          <p:spPr bwMode="auto">
            <a:xfrm>
              <a:off x="3078" y="3052"/>
              <a:ext cx="54" cy="63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2" y="8"/>
                </a:cxn>
                <a:cxn ang="0">
                  <a:pos x="71" y="17"/>
                </a:cxn>
                <a:cxn ang="0">
                  <a:pos x="79" y="25"/>
                </a:cxn>
                <a:cxn ang="0">
                  <a:pos x="87" y="35"/>
                </a:cxn>
                <a:cxn ang="0">
                  <a:pos x="94" y="44"/>
                </a:cxn>
                <a:cxn ang="0">
                  <a:pos x="100" y="53"/>
                </a:cxn>
                <a:cxn ang="0">
                  <a:pos x="105" y="63"/>
                </a:cxn>
                <a:cxn ang="0">
                  <a:pos x="108" y="74"/>
                </a:cxn>
                <a:cxn ang="0">
                  <a:pos x="97" y="75"/>
                </a:cxn>
                <a:cxn ang="0">
                  <a:pos x="93" y="67"/>
                </a:cxn>
                <a:cxn ang="0">
                  <a:pos x="92" y="55"/>
                </a:cxn>
                <a:cxn ang="0">
                  <a:pos x="90" y="45"/>
                </a:cxn>
                <a:cxn ang="0">
                  <a:pos x="85" y="44"/>
                </a:cxn>
                <a:cxn ang="0">
                  <a:pos x="82" y="46"/>
                </a:cxn>
                <a:cxn ang="0">
                  <a:pos x="79" y="51"/>
                </a:cxn>
                <a:cxn ang="0">
                  <a:pos x="79" y="55"/>
                </a:cxn>
                <a:cxn ang="0">
                  <a:pos x="80" y="73"/>
                </a:cxn>
                <a:cxn ang="0">
                  <a:pos x="82" y="85"/>
                </a:cxn>
                <a:cxn ang="0">
                  <a:pos x="85" y="98"/>
                </a:cxn>
                <a:cxn ang="0">
                  <a:pos x="87" y="116"/>
                </a:cxn>
                <a:cxn ang="0">
                  <a:pos x="89" y="127"/>
                </a:cxn>
                <a:cxn ang="0">
                  <a:pos x="83" y="127"/>
                </a:cxn>
                <a:cxn ang="0">
                  <a:pos x="76" y="121"/>
                </a:cxn>
                <a:cxn ang="0">
                  <a:pos x="74" y="113"/>
                </a:cxn>
                <a:cxn ang="0">
                  <a:pos x="72" y="103"/>
                </a:cxn>
                <a:cxn ang="0">
                  <a:pos x="71" y="93"/>
                </a:cxn>
                <a:cxn ang="0">
                  <a:pos x="69" y="84"/>
                </a:cxn>
                <a:cxn ang="0">
                  <a:pos x="62" y="77"/>
                </a:cxn>
                <a:cxn ang="0">
                  <a:pos x="59" y="78"/>
                </a:cxn>
                <a:cxn ang="0">
                  <a:pos x="57" y="81"/>
                </a:cxn>
                <a:cxn ang="0">
                  <a:pos x="56" y="83"/>
                </a:cxn>
                <a:cxn ang="0">
                  <a:pos x="55" y="85"/>
                </a:cxn>
                <a:cxn ang="0">
                  <a:pos x="42" y="78"/>
                </a:cxn>
                <a:cxn ang="0">
                  <a:pos x="33" y="86"/>
                </a:cxn>
                <a:cxn ang="0">
                  <a:pos x="29" y="103"/>
                </a:cxn>
                <a:cxn ang="0">
                  <a:pos x="30" y="115"/>
                </a:cxn>
                <a:cxn ang="0">
                  <a:pos x="16" y="98"/>
                </a:cxn>
                <a:cxn ang="0">
                  <a:pos x="7" y="78"/>
                </a:cxn>
                <a:cxn ang="0">
                  <a:pos x="2" y="58"/>
                </a:cxn>
                <a:cxn ang="0">
                  <a:pos x="0" y="35"/>
                </a:cxn>
                <a:cxn ang="0">
                  <a:pos x="7" y="30"/>
                </a:cxn>
                <a:cxn ang="0">
                  <a:pos x="12" y="24"/>
                </a:cxn>
                <a:cxn ang="0">
                  <a:pos x="19" y="20"/>
                </a:cxn>
                <a:cxn ang="0">
                  <a:pos x="25" y="15"/>
                </a:cxn>
                <a:cxn ang="0">
                  <a:pos x="32" y="10"/>
                </a:cxn>
                <a:cxn ang="0">
                  <a:pos x="39" y="6"/>
                </a:cxn>
                <a:cxn ang="0">
                  <a:pos x="46" y="2"/>
                </a:cxn>
                <a:cxn ang="0">
                  <a:pos x="53" y="0"/>
                </a:cxn>
              </a:cxnLst>
              <a:rect l="0" t="0" r="r" b="b"/>
              <a:pathLst>
                <a:path w="108" h="127">
                  <a:moveTo>
                    <a:pt x="53" y="0"/>
                  </a:moveTo>
                  <a:lnTo>
                    <a:pt x="62" y="8"/>
                  </a:lnTo>
                  <a:lnTo>
                    <a:pt x="71" y="17"/>
                  </a:lnTo>
                  <a:lnTo>
                    <a:pt x="79" y="25"/>
                  </a:lnTo>
                  <a:lnTo>
                    <a:pt x="87" y="35"/>
                  </a:lnTo>
                  <a:lnTo>
                    <a:pt x="94" y="44"/>
                  </a:lnTo>
                  <a:lnTo>
                    <a:pt x="100" y="53"/>
                  </a:lnTo>
                  <a:lnTo>
                    <a:pt x="105" y="63"/>
                  </a:lnTo>
                  <a:lnTo>
                    <a:pt x="108" y="74"/>
                  </a:lnTo>
                  <a:lnTo>
                    <a:pt x="97" y="75"/>
                  </a:lnTo>
                  <a:lnTo>
                    <a:pt x="93" y="67"/>
                  </a:lnTo>
                  <a:lnTo>
                    <a:pt x="92" y="55"/>
                  </a:lnTo>
                  <a:lnTo>
                    <a:pt x="90" y="45"/>
                  </a:lnTo>
                  <a:lnTo>
                    <a:pt x="85" y="44"/>
                  </a:lnTo>
                  <a:lnTo>
                    <a:pt x="82" y="46"/>
                  </a:lnTo>
                  <a:lnTo>
                    <a:pt x="79" y="51"/>
                  </a:lnTo>
                  <a:lnTo>
                    <a:pt x="79" y="55"/>
                  </a:lnTo>
                  <a:lnTo>
                    <a:pt x="80" y="73"/>
                  </a:lnTo>
                  <a:lnTo>
                    <a:pt x="82" y="85"/>
                  </a:lnTo>
                  <a:lnTo>
                    <a:pt x="85" y="98"/>
                  </a:lnTo>
                  <a:lnTo>
                    <a:pt x="87" y="116"/>
                  </a:lnTo>
                  <a:lnTo>
                    <a:pt x="89" y="127"/>
                  </a:lnTo>
                  <a:lnTo>
                    <a:pt x="83" y="127"/>
                  </a:lnTo>
                  <a:lnTo>
                    <a:pt x="76" y="121"/>
                  </a:lnTo>
                  <a:lnTo>
                    <a:pt x="74" y="113"/>
                  </a:lnTo>
                  <a:lnTo>
                    <a:pt x="72" y="103"/>
                  </a:lnTo>
                  <a:lnTo>
                    <a:pt x="71" y="93"/>
                  </a:lnTo>
                  <a:lnTo>
                    <a:pt x="69" y="84"/>
                  </a:lnTo>
                  <a:lnTo>
                    <a:pt x="62" y="77"/>
                  </a:lnTo>
                  <a:lnTo>
                    <a:pt x="59" y="78"/>
                  </a:lnTo>
                  <a:lnTo>
                    <a:pt x="57" y="81"/>
                  </a:lnTo>
                  <a:lnTo>
                    <a:pt x="56" y="83"/>
                  </a:lnTo>
                  <a:lnTo>
                    <a:pt x="55" y="85"/>
                  </a:lnTo>
                  <a:lnTo>
                    <a:pt x="42" y="78"/>
                  </a:lnTo>
                  <a:lnTo>
                    <a:pt x="33" y="86"/>
                  </a:lnTo>
                  <a:lnTo>
                    <a:pt x="29" y="103"/>
                  </a:lnTo>
                  <a:lnTo>
                    <a:pt x="30" y="115"/>
                  </a:lnTo>
                  <a:lnTo>
                    <a:pt x="16" y="98"/>
                  </a:lnTo>
                  <a:lnTo>
                    <a:pt x="7" y="78"/>
                  </a:lnTo>
                  <a:lnTo>
                    <a:pt x="2" y="58"/>
                  </a:lnTo>
                  <a:lnTo>
                    <a:pt x="0" y="35"/>
                  </a:lnTo>
                  <a:lnTo>
                    <a:pt x="7" y="30"/>
                  </a:lnTo>
                  <a:lnTo>
                    <a:pt x="12" y="24"/>
                  </a:lnTo>
                  <a:lnTo>
                    <a:pt x="19" y="20"/>
                  </a:lnTo>
                  <a:lnTo>
                    <a:pt x="25" y="15"/>
                  </a:lnTo>
                  <a:lnTo>
                    <a:pt x="32" y="10"/>
                  </a:lnTo>
                  <a:lnTo>
                    <a:pt x="39" y="6"/>
                  </a:lnTo>
                  <a:lnTo>
                    <a:pt x="46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48"/>
            <p:cNvSpPr>
              <a:spLocks/>
            </p:cNvSpPr>
            <p:nvPr/>
          </p:nvSpPr>
          <p:spPr bwMode="auto">
            <a:xfrm>
              <a:off x="3127" y="3098"/>
              <a:ext cx="79" cy="72"/>
            </a:xfrm>
            <a:custGeom>
              <a:avLst/>
              <a:gdLst/>
              <a:ahLst/>
              <a:cxnLst>
                <a:cxn ang="0">
                  <a:pos x="159" y="144"/>
                </a:cxn>
                <a:cxn ang="0">
                  <a:pos x="152" y="144"/>
                </a:cxn>
                <a:cxn ang="0">
                  <a:pos x="148" y="117"/>
                </a:cxn>
                <a:cxn ang="0">
                  <a:pos x="139" y="91"/>
                </a:cxn>
                <a:cxn ang="0">
                  <a:pos x="125" y="68"/>
                </a:cxn>
                <a:cxn ang="0">
                  <a:pos x="106" y="49"/>
                </a:cxn>
                <a:cxn ang="0">
                  <a:pos x="83" y="32"/>
                </a:cxn>
                <a:cxn ang="0">
                  <a:pos x="57" y="22"/>
                </a:cxn>
                <a:cxn ang="0">
                  <a:pos x="31" y="16"/>
                </a:cxn>
                <a:cxn ang="0">
                  <a:pos x="2" y="17"/>
                </a:cxn>
                <a:cxn ang="0">
                  <a:pos x="0" y="0"/>
                </a:cxn>
                <a:cxn ang="0">
                  <a:pos x="27" y="2"/>
                </a:cxn>
                <a:cxn ang="0">
                  <a:pos x="56" y="11"/>
                </a:cxn>
                <a:cxn ang="0">
                  <a:pos x="83" y="22"/>
                </a:cxn>
                <a:cxn ang="0">
                  <a:pos x="107" y="39"/>
                </a:cxn>
                <a:cxn ang="0">
                  <a:pos x="129" y="60"/>
                </a:cxn>
                <a:cxn ang="0">
                  <a:pos x="145" y="85"/>
                </a:cxn>
                <a:cxn ang="0">
                  <a:pos x="155" y="113"/>
                </a:cxn>
                <a:cxn ang="0">
                  <a:pos x="159" y="144"/>
                </a:cxn>
              </a:cxnLst>
              <a:rect l="0" t="0" r="r" b="b"/>
              <a:pathLst>
                <a:path w="159" h="144">
                  <a:moveTo>
                    <a:pt x="159" y="144"/>
                  </a:moveTo>
                  <a:lnTo>
                    <a:pt x="152" y="144"/>
                  </a:lnTo>
                  <a:lnTo>
                    <a:pt x="148" y="117"/>
                  </a:lnTo>
                  <a:lnTo>
                    <a:pt x="139" y="91"/>
                  </a:lnTo>
                  <a:lnTo>
                    <a:pt x="125" y="68"/>
                  </a:lnTo>
                  <a:lnTo>
                    <a:pt x="106" y="49"/>
                  </a:lnTo>
                  <a:lnTo>
                    <a:pt x="83" y="32"/>
                  </a:lnTo>
                  <a:lnTo>
                    <a:pt x="57" y="22"/>
                  </a:lnTo>
                  <a:lnTo>
                    <a:pt x="31" y="16"/>
                  </a:lnTo>
                  <a:lnTo>
                    <a:pt x="2" y="17"/>
                  </a:lnTo>
                  <a:lnTo>
                    <a:pt x="0" y="0"/>
                  </a:lnTo>
                  <a:lnTo>
                    <a:pt x="27" y="2"/>
                  </a:lnTo>
                  <a:lnTo>
                    <a:pt x="56" y="11"/>
                  </a:lnTo>
                  <a:lnTo>
                    <a:pt x="83" y="22"/>
                  </a:lnTo>
                  <a:lnTo>
                    <a:pt x="107" y="39"/>
                  </a:lnTo>
                  <a:lnTo>
                    <a:pt x="129" y="60"/>
                  </a:lnTo>
                  <a:lnTo>
                    <a:pt x="145" y="85"/>
                  </a:lnTo>
                  <a:lnTo>
                    <a:pt x="155" y="113"/>
                  </a:lnTo>
                  <a:lnTo>
                    <a:pt x="159" y="144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49"/>
            <p:cNvSpPr>
              <a:spLocks/>
            </p:cNvSpPr>
            <p:nvPr/>
          </p:nvSpPr>
          <p:spPr bwMode="auto">
            <a:xfrm>
              <a:off x="3076" y="3115"/>
              <a:ext cx="119" cy="70"/>
            </a:xfrm>
            <a:custGeom>
              <a:avLst/>
              <a:gdLst/>
              <a:ahLst/>
              <a:cxnLst>
                <a:cxn ang="0">
                  <a:pos x="105" y="23"/>
                </a:cxn>
                <a:cxn ang="0">
                  <a:pos x="105" y="23"/>
                </a:cxn>
                <a:cxn ang="0">
                  <a:pos x="111" y="21"/>
                </a:cxn>
                <a:cxn ang="0">
                  <a:pos x="122" y="27"/>
                </a:cxn>
                <a:cxn ang="0">
                  <a:pos x="112" y="40"/>
                </a:cxn>
                <a:cxn ang="0">
                  <a:pos x="96" y="50"/>
                </a:cxn>
                <a:cxn ang="0">
                  <a:pos x="79" y="57"/>
                </a:cxn>
                <a:cxn ang="0">
                  <a:pos x="60" y="62"/>
                </a:cxn>
                <a:cxn ang="0">
                  <a:pos x="42" y="60"/>
                </a:cxn>
                <a:cxn ang="0">
                  <a:pos x="26" y="48"/>
                </a:cxn>
                <a:cxn ang="0">
                  <a:pos x="12" y="65"/>
                </a:cxn>
                <a:cxn ang="0">
                  <a:pos x="0" y="114"/>
                </a:cxn>
                <a:cxn ang="0">
                  <a:pos x="8" y="140"/>
                </a:cxn>
                <a:cxn ang="0">
                  <a:pos x="15" y="129"/>
                </a:cxn>
                <a:cxn ang="0">
                  <a:pos x="13" y="118"/>
                </a:cxn>
                <a:cxn ang="0">
                  <a:pos x="17" y="102"/>
                </a:cxn>
                <a:cxn ang="0">
                  <a:pos x="28" y="92"/>
                </a:cxn>
                <a:cxn ang="0">
                  <a:pos x="44" y="85"/>
                </a:cxn>
                <a:cxn ang="0">
                  <a:pos x="59" y="79"/>
                </a:cxn>
                <a:cxn ang="0">
                  <a:pos x="75" y="80"/>
                </a:cxn>
                <a:cxn ang="0">
                  <a:pos x="84" y="89"/>
                </a:cxn>
                <a:cxn ang="0">
                  <a:pos x="79" y="102"/>
                </a:cxn>
                <a:cxn ang="0">
                  <a:pos x="84" y="125"/>
                </a:cxn>
                <a:cxn ang="0">
                  <a:pos x="98" y="122"/>
                </a:cxn>
                <a:cxn ang="0">
                  <a:pos x="113" y="118"/>
                </a:cxn>
                <a:cxn ang="0">
                  <a:pos x="127" y="116"/>
                </a:cxn>
                <a:cxn ang="0">
                  <a:pos x="141" y="116"/>
                </a:cxn>
                <a:cxn ang="0">
                  <a:pos x="137" y="94"/>
                </a:cxn>
                <a:cxn ang="0">
                  <a:pos x="150" y="78"/>
                </a:cxn>
                <a:cxn ang="0">
                  <a:pos x="172" y="68"/>
                </a:cxn>
                <a:cxn ang="0">
                  <a:pos x="194" y="64"/>
                </a:cxn>
                <a:cxn ang="0">
                  <a:pos x="202" y="68"/>
                </a:cxn>
                <a:cxn ang="0">
                  <a:pos x="208" y="75"/>
                </a:cxn>
                <a:cxn ang="0">
                  <a:pos x="209" y="89"/>
                </a:cxn>
                <a:cxn ang="0">
                  <a:pos x="213" y="102"/>
                </a:cxn>
                <a:cxn ang="0">
                  <a:pos x="233" y="77"/>
                </a:cxn>
                <a:cxn ang="0">
                  <a:pos x="209" y="40"/>
                </a:cxn>
                <a:cxn ang="0">
                  <a:pos x="174" y="12"/>
                </a:cxn>
                <a:cxn ang="0">
                  <a:pos x="133" y="0"/>
                </a:cxn>
                <a:cxn ang="0">
                  <a:pos x="105" y="23"/>
                </a:cxn>
              </a:cxnLst>
              <a:rect l="0" t="0" r="r" b="b"/>
              <a:pathLst>
                <a:path w="239" h="140">
                  <a:moveTo>
                    <a:pt x="105" y="23"/>
                  </a:moveTo>
                  <a:lnTo>
                    <a:pt x="105" y="23"/>
                  </a:lnTo>
                  <a:lnTo>
                    <a:pt x="105" y="23"/>
                  </a:lnTo>
                  <a:lnTo>
                    <a:pt x="105" y="23"/>
                  </a:lnTo>
                  <a:lnTo>
                    <a:pt x="105" y="23"/>
                  </a:lnTo>
                  <a:lnTo>
                    <a:pt x="111" y="21"/>
                  </a:lnTo>
                  <a:lnTo>
                    <a:pt x="118" y="24"/>
                  </a:lnTo>
                  <a:lnTo>
                    <a:pt x="122" y="27"/>
                  </a:lnTo>
                  <a:lnTo>
                    <a:pt x="120" y="34"/>
                  </a:lnTo>
                  <a:lnTo>
                    <a:pt x="112" y="40"/>
                  </a:lnTo>
                  <a:lnTo>
                    <a:pt x="104" y="46"/>
                  </a:lnTo>
                  <a:lnTo>
                    <a:pt x="96" y="50"/>
                  </a:lnTo>
                  <a:lnTo>
                    <a:pt x="88" y="54"/>
                  </a:lnTo>
                  <a:lnTo>
                    <a:pt x="79" y="57"/>
                  </a:lnTo>
                  <a:lnTo>
                    <a:pt x="70" y="60"/>
                  </a:lnTo>
                  <a:lnTo>
                    <a:pt x="60" y="62"/>
                  </a:lnTo>
                  <a:lnTo>
                    <a:pt x="51" y="63"/>
                  </a:lnTo>
                  <a:lnTo>
                    <a:pt x="42" y="60"/>
                  </a:lnTo>
                  <a:lnTo>
                    <a:pt x="34" y="54"/>
                  </a:lnTo>
                  <a:lnTo>
                    <a:pt x="26" y="48"/>
                  </a:lnTo>
                  <a:lnTo>
                    <a:pt x="19" y="41"/>
                  </a:lnTo>
                  <a:lnTo>
                    <a:pt x="12" y="65"/>
                  </a:lnTo>
                  <a:lnTo>
                    <a:pt x="5" y="88"/>
                  </a:lnTo>
                  <a:lnTo>
                    <a:pt x="0" y="114"/>
                  </a:lnTo>
                  <a:lnTo>
                    <a:pt x="0" y="140"/>
                  </a:lnTo>
                  <a:lnTo>
                    <a:pt x="8" y="140"/>
                  </a:lnTo>
                  <a:lnTo>
                    <a:pt x="13" y="136"/>
                  </a:lnTo>
                  <a:lnTo>
                    <a:pt x="15" y="129"/>
                  </a:lnTo>
                  <a:lnTo>
                    <a:pt x="20" y="124"/>
                  </a:lnTo>
                  <a:lnTo>
                    <a:pt x="13" y="118"/>
                  </a:lnTo>
                  <a:lnTo>
                    <a:pt x="13" y="110"/>
                  </a:lnTo>
                  <a:lnTo>
                    <a:pt x="17" y="102"/>
                  </a:lnTo>
                  <a:lnTo>
                    <a:pt x="21" y="95"/>
                  </a:lnTo>
                  <a:lnTo>
                    <a:pt x="28" y="92"/>
                  </a:lnTo>
                  <a:lnTo>
                    <a:pt x="36" y="88"/>
                  </a:lnTo>
                  <a:lnTo>
                    <a:pt x="44" y="85"/>
                  </a:lnTo>
                  <a:lnTo>
                    <a:pt x="51" y="81"/>
                  </a:lnTo>
                  <a:lnTo>
                    <a:pt x="59" y="79"/>
                  </a:lnTo>
                  <a:lnTo>
                    <a:pt x="67" y="79"/>
                  </a:lnTo>
                  <a:lnTo>
                    <a:pt x="75" y="80"/>
                  </a:lnTo>
                  <a:lnTo>
                    <a:pt x="83" y="84"/>
                  </a:lnTo>
                  <a:lnTo>
                    <a:pt x="84" y="89"/>
                  </a:lnTo>
                  <a:lnTo>
                    <a:pt x="82" y="95"/>
                  </a:lnTo>
                  <a:lnTo>
                    <a:pt x="79" y="102"/>
                  </a:lnTo>
                  <a:lnTo>
                    <a:pt x="76" y="108"/>
                  </a:lnTo>
                  <a:lnTo>
                    <a:pt x="84" y="125"/>
                  </a:lnTo>
                  <a:lnTo>
                    <a:pt x="91" y="124"/>
                  </a:lnTo>
                  <a:lnTo>
                    <a:pt x="98" y="122"/>
                  </a:lnTo>
                  <a:lnTo>
                    <a:pt x="105" y="121"/>
                  </a:lnTo>
                  <a:lnTo>
                    <a:pt x="113" y="118"/>
                  </a:lnTo>
                  <a:lnTo>
                    <a:pt x="120" y="117"/>
                  </a:lnTo>
                  <a:lnTo>
                    <a:pt x="127" y="116"/>
                  </a:lnTo>
                  <a:lnTo>
                    <a:pt x="134" y="115"/>
                  </a:lnTo>
                  <a:lnTo>
                    <a:pt x="141" y="116"/>
                  </a:lnTo>
                  <a:lnTo>
                    <a:pt x="136" y="104"/>
                  </a:lnTo>
                  <a:lnTo>
                    <a:pt x="137" y="94"/>
                  </a:lnTo>
                  <a:lnTo>
                    <a:pt x="142" y="85"/>
                  </a:lnTo>
                  <a:lnTo>
                    <a:pt x="150" y="78"/>
                  </a:lnTo>
                  <a:lnTo>
                    <a:pt x="160" y="72"/>
                  </a:lnTo>
                  <a:lnTo>
                    <a:pt x="172" y="68"/>
                  </a:lnTo>
                  <a:lnTo>
                    <a:pt x="183" y="65"/>
                  </a:lnTo>
                  <a:lnTo>
                    <a:pt x="194" y="64"/>
                  </a:lnTo>
                  <a:lnTo>
                    <a:pt x="197" y="65"/>
                  </a:lnTo>
                  <a:lnTo>
                    <a:pt x="202" y="68"/>
                  </a:lnTo>
                  <a:lnTo>
                    <a:pt x="205" y="70"/>
                  </a:lnTo>
                  <a:lnTo>
                    <a:pt x="208" y="75"/>
                  </a:lnTo>
                  <a:lnTo>
                    <a:pt x="208" y="83"/>
                  </a:lnTo>
                  <a:lnTo>
                    <a:pt x="209" y="89"/>
                  </a:lnTo>
                  <a:lnTo>
                    <a:pt x="211" y="95"/>
                  </a:lnTo>
                  <a:lnTo>
                    <a:pt x="213" y="102"/>
                  </a:lnTo>
                  <a:lnTo>
                    <a:pt x="239" y="98"/>
                  </a:lnTo>
                  <a:lnTo>
                    <a:pt x="233" y="77"/>
                  </a:lnTo>
                  <a:lnTo>
                    <a:pt x="223" y="57"/>
                  </a:lnTo>
                  <a:lnTo>
                    <a:pt x="209" y="40"/>
                  </a:lnTo>
                  <a:lnTo>
                    <a:pt x="193" y="25"/>
                  </a:lnTo>
                  <a:lnTo>
                    <a:pt x="174" y="12"/>
                  </a:lnTo>
                  <a:lnTo>
                    <a:pt x="153" y="4"/>
                  </a:lnTo>
                  <a:lnTo>
                    <a:pt x="133" y="0"/>
                  </a:lnTo>
                  <a:lnTo>
                    <a:pt x="111" y="0"/>
                  </a:lnTo>
                  <a:lnTo>
                    <a:pt x="105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50"/>
            <p:cNvSpPr>
              <a:spLocks/>
            </p:cNvSpPr>
            <p:nvPr/>
          </p:nvSpPr>
          <p:spPr bwMode="auto">
            <a:xfrm>
              <a:off x="3090" y="3100"/>
              <a:ext cx="41" cy="38"/>
            </a:xfrm>
            <a:custGeom>
              <a:avLst/>
              <a:gdLst/>
              <a:ahLst/>
              <a:cxnLst>
                <a:cxn ang="0">
                  <a:pos x="82" y="29"/>
                </a:cxn>
                <a:cxn ang="0">
                  <a:pos x="81" y="29"/>
                </a:cxn>
                <a:cxn ang="0">
                  <a:pos x="78" y="29"/>
                </a:cxn>
                <a:cxn ang="0">
                  <a:pos x="77" y="29"/>
                </a:cxn>
                <a:cxn ang="0">
                  <a:pos x="76" y="29"/>
                </a:cxn>
                <a:cxn ang="0">
                  <a:pos x="76" y="37"/>
                </a:cxn>
                <a:cxn ang="0">
                  <a:pos x="74" y="41"/>
                </a:cxn>
                <a:cxn ang="0">
                  <a:pos x="70" y="45"/>
                </a:cxn>
                <a:cxn ang="0">
                  <a:pos x="65" y="45"/>
                </a:cxn>
                <a:cxn ang="0">
                  <a:pos x="59" y="45"/>
                </a:cxn>
                <a:cxn ang="0">
                  <a:pos x="52" y="44"/>
                </a:cxn>
                <a:cxn ang="0">
                  <a:pos x="47" y="41"/>
                </a:cxn>
                <a:cxn ang="0">
                  <a:pos x="43" y="38"/>
                </a:cxn>
                <a:cxn ang="0">
                  <a:pos x="38" y="27"/>
                </a:cxn>
                <a:cxn ang="0">
                  <a:pos x="32" y="18"/>
                </a:cxn>
                <a:cxn ang="0">
                  <a:pos x="24" y="10"/>
                </a:cxn>
                <a:cxn ang="0">
                  <a:pos x="18" y="0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20" y="25"/>
                </a:cxn>
                <a:cxn ang="0">
                  <a:pos x="21" y="33"/>
                </a:cxn>
                <a:cxn ang="0">
                  <a:pos x="17" y="40"/>
                </a:cxn>
                <a:cxn ang="0">
                  <a:pos x="12" y="45"/>
                </a:cxn>
                <a:cxn ang="0">
                  <a:pos x="5" y="48"/>
                </a:cxn>
                <a:cxn ang="0">
                  <a:pos x="0" y="54"/>
                </a:cxn>
                <a:cxn ang="0">
                  <a:pos x="7" y="65"/>
                </a:cxn>
                <a:cxn ang="0">
                  <a:pos x="16" y="72"/>
                </a:cxn>
                <a:cxn ang="0">
                  <a:pos x="25" y="75"/>
                </a:cxn>
                <a:cxn ang="0">
                  <a:pos x="37" y="74"/>
                </a:cxn>
                <a:cxn ang="0">
                  <a:pos x="47" y="69"/>
                </a:cxn>
                <a:cxn ang="0">
                  <a:pos x="58" y="64"/>
                </a:cxn>
                <a:cxn ang="0">
                  <a:pos x="68" y="57"/>
                </a:cxn>
                <a:cxn ang="0">
                  <a:pos x="76" y="52"/>
                </a:cxn>
                <a:cxn ang="0">
                  <a:pos x="82" y="29"/>
                </a:cxn>
              </a:cxnLst>
              <a:rect l="0" t="0" r="r" b="b"/>
              <a:pathLst>
                <a:path w="82" h="75">
                  <a:moveTo>
                    <a:pt x="82" y="29"/>
                  </a:moveTo>
                  <a:lnTo>
                    <a:pt x="81" y="29"/>
                  </a:lnTo>
                  <a:lnTo>
                    <a:pt x="78" y="29"/>
                  </a:lnTo>
                  <a:lnTo>
                    <a:pt x="77" y="29"/>
                  </a:lnTo>
                  <a:lnTo>
                    <a:pt x="76" y="29"/>
                  </a:lnTo>
                  <a:lnTo>
                    <a:pt x="76" y="37"/>
                  </a:lnTo>
                  <a:lnTo>
                    <a:pt x="74" y="41"/>
                  </a:lnTo>
                  <a:lnTo>
                    <a:pt x="70" y="45"/>
                  </a:lnTo>
                  <a:lnTo>
                    <a:pt x="65" y="45"/>
                  </a:lnTo>
                  <a:lnTo>
                    <a:pt x="59" y="45"/>
                  </a:lnTo>
                  <a:lnTo>
                    <a:pt x="52" y="44"/>
                  </a:lnTo>
                  <a:lnTo>
                    <a:pt x="47" y="41"/>
                  </a:lnTo>
                  <a:lnTo>
                    <a:pt x="43" y="38"/>
                  </a:lnTo>
                  <a:lnTo>
                    <a:pt x="38" y="27"/>
                  </a:lnTo>
                  <a:lnTo>
                    <a:pt x="32" y="18"/>
                  </a:lnTo>
                  <a:lnTo>
                    <a:pt x="24" y="10"/>
                  </a:lnTo>
                  <a:lnTo>
                    <a:pt x="18" y="0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20" y="25"/>
                  </a:lnTo>
                  <a:lnTo>
                    <a:pt x="21" y="33"/>
                  </a:lnTo>
                  <a:lnTo>
                    <a:pt x="17" y="40"/>
                  </a:lnTo>
                  <a:lnTo>
                    <a:pt x="12" y="45"/>
                  </a:lnTo>
                  <a:lnTo>
                    <a:pt x="5" y="48"/>
                  </a:lnTo>
                  <a:lnTo>
                    <a:pt x="0" y="54"/>
                  </a:lnTo>
                  <a:lnTo>
                    <a:pt x="7" y="65"/>
                  </a:lnTo>
                  <a:lnTo>
                    <a:pt x="16" y="72"/>
                  </a:lnTo>
                  <a:lnTo>
                    <a:pt x="25" y="75"/>
                  </a:lnTo>
                  <a:lnTo>
                    <a:pt x="37" y="74"/>
                  </a:lnTo>
                  <a:lnTo>
                    <a:pt x="47" y="69"/>
                  </a:lnTo>
                  <a:lnTo>
                    <a:pt x="58" y="64"/>
                  </a:lnTo>
                  <a:lnTo>
                    <a:pt x="68" y="57"/>
                  </a:lnTo>
                  <a:lnTo>
                    <a:pt x="76" y="52"/>
                  </a:lnTo>
                  <a:lnTo>
                    <a:pt x="8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51"/>
            <p:cNvSpPr>
              <a:spLocks/>
            </p:cNvSpPr>
            <p:nvPr/>
          </p:nvSpPr>
          <p:spPr bwMode="auto">
            <a:xfrm>
              <a:off x="3046" y="3116"/>
              <a:ext cx="91" cy="263"/>
            </a:xfrm>
            <a:custGeom>
              <a:avLst/>
              <a:gdLst/>
              <a:ahLst/>
              <a:cxnLst>
                <a:cxn ang="0">
                  <a:pos x="87" y="3"/>
                </a:cxn>
                <a:cxn ang="0">
                  <a:pos x="72" y="25"/>
                </a:cxn>
                <a:cxn ang="0">
                  <a:pos x="60" y="49"/>
                </a:cxn>
                <a:cxn ang="0">
                  <a:pos x="51" y="74"/>
                </a:cxn>
                <a:cxn ang="0">
                  <a:pos x="45" y="99"/>
                </a:cxn>
                <a:cxn ang="0">
                  <a:pos x="41" y="124"/>
                </a:cxn>
                <a:cxn ang="0">
                  <a:pos x="38" y="151"/>
                </a:cxn>
                <a:cxn ang="0">
                  <a:pos x="38" y="177"/>
                </a:cxn>
                <a:cxn ang="0">
                  <a:pos x="38" y="205"/>
                </a:cxn>
                <a:cxn ang="0">
                  <a:pos x="50" y="221"/>
                </a:cxn>
                <a:cxn ang="0">
                  <a:pos x="65" y="236"/>
                </a:cxn>
                <a:cxn ang="0">
                  <a:pos x="81" y="248"/>
                </a:cxn>
                <a:cxn ang="0">
                  <a:pos x="101" y="259"/>
                </a:cxn>
                <a:cxn ang="0">
                  <a:pos x="119" y="271"/>
                </a:cxn>
                <a:cxn ang="0">
                  <a:pos x="139" y="281"/>
                </a:cxn>
                <a:cxn ang="0">
                  <a:pos x="158" y="293"/>
                </a:cxn>
                <a:cxn ang="0">
                  <a:pos x="176" y="305"/>
                </a:cxn>
                <a:cxn ang="0">
                  <a:pos x="178" y="306"/>
                </a:cxn>
                <a:cxn ang="0">
                  <a:pos x="180" y="306"/>
                </a:cxn>
                <a:cxn ang="0">
                  <a:pos x="181" y="308"/>
                </a:cxn>
                <a:cxn ang="0">
                  <a:pos x="182" y="310"/>
                </a:cxn>
                <a:cxn ang="0">
                  <a:pos x="178" y="363"/>
                </a:cxn>
                <a:cxn ang="0">
                  <a:pos x="178" y="417"/>
                </a:cxn>
                <a:cxn ang="0">
                  <a:pos x="180" y="470"/>
                </a:cxn>
                <a:cxn ang="0">
                  <a:pos x="180" y="525"/>
                </a:cxn>
                <a:cxn ang="0">
                  <a:pos x="157" y="512"/>
                </a:cxn>
                <a:cxn ang="0">
                  <a:pos x="135" y="497"/>
                </a:cxn>
                <a:cxn ang="0">
                  <a:pos x="114" y="480"/>
                </a:cxn>
                <a:cxn ang="0">
                  <a:pos x="94" y="466"/>
                </a:cxn>
                <a:cxn ang="0">
                  <a:pos x="73" y="449"/>
                </a:cxn>
                <a:cxn ang="0">
                  <a:pos x="52" y="433"/>
                </a:cxn>
                <a:cxn ang="0">
                  <a:pos x="32" y="417"/>
                </a:cxn>
                <a:cxn ang="0">
                  <a:pos x="10" y="402"/>
                </a:cxn>
                <a:cxn ang="0">
                  <a:pos x="7" y="348"/>
                </a:cxn>
                <a:cxn ang="0">
                  <a:pos x="5" y="293"/>
                </a:cxn>
                <a:cxn ang="0">
                  <a:pos x="3" y="238"/>
                </a:cxn>
                <a:cxn ang="0">
                  <a:pos x="0" y="184"/>
                </a:cxn>
                <a:cxn ang="0">
                  <a:pos x="8" y="189"/>
                </a:cxn>
                <a:cxn ang="0">
                  <a:pos x="18" y="195"/>
                </a:cxn>
                <a:cxn ang="0">
                  <a:pos x="25" y="199"/>
                </a:cxn>
                <a:cxn ang="0">
                  <a:pos x="30" y="196"/>
                </a:cxn>
                <a:cxn ang="0">
                  <a:pos x="30" y="174"/>
                </a:cxn>
                <a:cxn ang="0">
                  <a:pos x="32" y="150"/>
                </a:cxn>
                <a:cxn ang="0">
                  <a:pos x="34" y="124"/>
                </a:cxn>
                <a:cxn ang="0">
                  <a:pos x="37" y="98"/>
                </a:cxn>
                <a:cxn ang="0">
                  <a:pos x="44" y="71"/>
                </a:cxn>
                <a:cxn ang="0">
                  <a:pos x="53" y="45"/>
                </a:cxn>
                <a:cxn ang="0">
                  <a:pos x="65" y="22"/>
                </a:cxn>
                <a:cxn ang="0">
                  <a:pos x="81" y="0"/>
                </a:cxn>
                <a:cxn ang="0">
                  <a:pos x="87" y="3"/>
                </a:cxn>
              </a:cxnLst>
              <a:rect l="0" t="0" r="r" b="b"/>
              <a:pathLst>
                <a:path w="182" h="525">
                  <a:moveTo>
                    <a:pt x="87" y="3"/>
                  </a:moveTo>
                  <a:lnTo>
                    <a:pt x="72" y="25"/>
                  </a:lnTo>
                  <a:lnTo>
                    <a:pt x="60" y="49"/>
                  </a:lnTo>
                  <a:lnTo>
                    <a:pt x="51" y="74"/>
                  </a:lnTo>
                  <a:lnTo>
                    <a:pt x="45" y="99"/>
                  </a:lnTo>
                  <a:lnTo>
                    <a:pt x="41" y="124"/>
                  </a:lnTo>
                  <a:lnTo>
                    <a:pt x="38" y="151"/>
                  </a:lnTo>
                  <a:lnTo>
                    <a:pt x="38" y="177"/>
                  </a:lnTo>
                  <a:lnTo>
                    <a:pt x="38" y="205"/>
                  </a:lnTo>
                  <a:lnTo>
                    <a:pt x="50" y="221"/>
                  </a:lnTo>
                  <a:lnTo>
                    <a:pt x="65" y="236"/>
                  </a:lnTo>
                  <a:lnTo>
                    <a:pt x="81" y="248"/>
                  </a:lnTo>
                  <a:lnTo>
                    <a:pt x="101" y="259"/>
                  </a:lnTo>
                  <a:lnTo>
                    <a:pt x="119" y="271"/>
                  </a:lnTo>
                  <a:lnTo>
                    <a:pt x="139" y="281"/>
                  </a:lnTo>
                  <a:lnTo>
                    <a:pt x="158" y="293"/>
                  </a:lnTo>
                  <a:lnTo>
                    <a:pt x="176" y="305"/>
                  </a:lnTo>
                  <a:lnTo>
                    <a:pt x="178" y="306"/>
                  </a:lnTo>
                  <a:lnTo>
                    <a:pt x="180" y="306"/>
                  </a:lnTo>
                  <a:lnTo>
                    <a:pt x="181" y="308"/>
                  </a:lnTo>
                  <a:lnTo>
                    <a:pt x="182" y="310"/>
                  </a:lnTo>
                  <a:lnTo>
                    <a:pt x="178" y="363"/>
                  </a:lnTo>
                  <a:lnTo>
                    <a:pt x="178" y="417"/>
                  </a:lnTo>
                  <a:lnTo>
                    <a:pt x="180" y="470"/>
                  </a:lnTo>
                  <a:lnTo>
                    <a:pt x="180" y="525"/>
                  </a:lnTo>
                  <a:lnTo>
                    <a:pt x="157" y="512"/>
                  </a:lnTo>
                  <a:lnTo>
                    <a:pt x="135" y="497"/>
                  </a:lnTo>
                  <a:lnTo>
                    <a:pt x="114" y="480"/>
                  </a:lnTo>
                  <a:lnTo>
                    <a:pt x="94" y="466"/>
                  </a:lnTo>
                  <a:lnTo>
                    <a:pt x="73" y="449"/>
                  </a:lnTo>
                  <a:lnTo>
                    <a:pt x="52" y="433"/>
                  </a:lnTo>
                  <a:lnTo>
                    <a:pt x="32" y="417"/>
                  </a:lnTo>
                  <a:lnTo>
                    <a:pt x="10" y="402"/>
                  </a:lnTo>
                  <a:lnTo>
                    <a:pt x="7" y="348"/>
                  </a:lnTo>
                  <a:lnTo>
                    <a:pt x="5" y="293"/>
                  </a:lnTo>
                  <a:lnTo>
                    <a:pt x="3" y="238"/>
                  </a:lnTo>
                  <a:lnTo>
                    <a:pt x="0" y="184"/>
                  </a:lnTo>
                  <a:lnTo>
                    <a:pt x="8" y="189"/>
                  </a:lnTo>
                  <a:lnTo>
                    <a:pt x="18" y="195"/>
                  </a:lnTo>
                  <a:lnTo>
                    <a:pt x="25" y="199"/>
                  </a:lnTo>
                  <a:lnTo>
                    <a:pt x="30" y="196"/>
                  </a:lnTo>
                  <a:lnTo>
                    <a:pt x="30" y="174"/>
                  </a:lnTo>
                  <a:lnTo>
                    <a:pt x="32" y="150"/>
                  </a:lnTo>
                  <a:lnTo>
                    <a:pt x="34" y="124"/>
                  </a:lnTo>
                  <a:lnTo>
                    <a:pt x="37" y="98"/>
                  </a:lnTo>
                  <a:lnTo>
                    <a:pt x="44" y="71"/>
                  </a:lnTo>
                  <a:lnTo>
                    <a:pt x="53" y="45"/>
                  </a:lnTo>
                  <a:lnTo>
                    <a:pt x="65" y="22"/>
                  </a:lnTo>
                  <a:lnTo>
                    <a:pt x="81" y="0"/>
                  </a:lnTo>
                  <a:lnTo>
                    <a:pt x="87" y="3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52"/>
            <p:cNvSpPr>
              <a:spLocks/>
            </p:cNvSpPr>
            <p:nvPr/>
          </p:nvSpPr>
          <p:spPr bwMode="auto">
            <a:xfrm>
              <a:off x="3151" y="3155"/>
              <a:ext cx="20" cy="11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7"/>
                </a:cxn>
                <a:cxn ang="0">
                  <a:pos x="37" y="13"/>
                </a:cxn>
                <a:cxn ang="0">
                  <a:pos x="29" y="16"/>
                </a:cxn>
                <a:cxn ang="0">
                  <a:pos x="21" y="19"/>
                </a:cxn>
                <a:cxn ang="0">
                  <a:pos x="16" y="21"/>
                </a:cxn>
                <a:cxn ang="0">
                  <a:pos x="10" y="22"/>
                </a:cxn>
                <a:cxn ang="0">
                  <a:pos x="5" y="21"/>
                </a:cxn>
                <a:cxn ang="0">
                  <a:pos x="0" y="18"/>
                </a:cxn>
                <a:cxn ang="0">
                  <a:pos x="3" y="14"/>
                </a:cxn>
                <a:cxn ang="0">
                  <a:pos x="8" y="11"/>
                </a:cxn>
                <a:cxn ang="0">
                  <a:pos x="13" y="8"/>
                </a:cxn>
                <a:cxn ang="0">
                  <a:pos x="18" y="6"/>
                </a:cxn>
                <a:cxn ang="0">
                  <a:pos x="24" y="5"/>
                </a:cxn>
                <a:cxn ang="0">
                  <a:pos x="30" y="4"/>
                </a:cxn>
                <a:cxn ang="0">
                  <a:pos x="36" y="1"/>
                </a:cxn>
                <a:cxn ang="0">
                  <a:pos x="41" y="0"/>
                </a:cxn>
              </a:cxnLst>
              <a:rect l="0" t="0" r="r" b="b"/>
              <a:pathLst>
                <a:path w="41" h="22">
                  <a:moveTo>
                    <a:pt x="41" y="0"/>
                  </a:moveTo>
                  <a:lnTo>
                    <a:pt x="41" y="7"/>
                  </a:lnTo>
                  <a:lnTo>
                    <a:pt x="37" y="13"/>
                  </a:lnTo>
                  <a:lnTo>
                    <a:pt x="29" y="16"/>
                  </a:lnTo>
                  <a:lnTo>
                    <a:pt x="21" y="19"/>
                  </a:lnTo>
                  <a:lnTo>
                    <a:pt x="16" y="21"/>
                  </a:lnTo>
                  <a:lnTo>
                    <a:pt x="10" y="22"/>
                  </a:lnTo>
                  <a:lnTo>
                    <a:pt x="5" y="21"/>
                  </a:lnTo>
                  <a:lnTo>
                    <a:pt x="0" y="18"/>
                  </a:lnTo>
                  <a:lnTo>
                    <a:pt x="3" y="14"/>
                  </a:lnTo>
                  <a:lnTo>
                    <a:pt x="8" y="11"/>
                  </a:lnTo>
                  <a:lnTo>
                    <a:pt x="13" y="8"/>
                  </a:lnTo>
                  <a:lnTo>
                    <a:pt x="18" y="6"/>
                  </a:lnTo>
                  <a:lnTo>
                    <a:pt x="24" y="5"/>
                  </a:lnTo>
                  <a:lnTo>
                    <a:pt x="30" y="4"/>
                  </a:lnTo>
                  <a:lnTo>
                    <a:pt x="36" y="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auto">
            <a:xfrm>
              <a:off x="3088" y="3161"/>
              <a:ext cx="22" cy="1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2" y="6"/>
                </a:cxn>
                <a:cxn ang="0">
                  <a:pos x="37" y="11"/>
                </a:cxn>
                <a:cxn ang="0">
                  <a:pos x="31" y="15"/>
                </a:cxn>
                <a:cxn ang="0">
                  <a:pos x="26" y="17"/>
                </a:cxn>
                <a:cxn ang="0">
                  <a:pos x="20" y="19"/>
                </a:cxn>
                <a:cxn ang="0">
                  <a:pos x="13" y="21"/>
                </a:cxn>
                <a:cxn ang="0">
                  <a:pos x="6" y="19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8"/>
                </a:cxn>
                <a:cxn ang="0">
                  <a:pos x="15" y="6"/>
                </a:cxn>
                <a:cxn ang="0">
                  <a:pos x="21" y="3"/>
                </a:cxn>
                <a:cxn ang="0">
                  <a:pos x="27" y="1"/>
                </a:cxn>
                <a:cxn ang="0">
                  <a:pos x="33" y="0"/>
                </a:cxn>
                <a:cxn ang="0">
                  <a:pos x="38" y="0"/>
                </a:cxn>
                <a:cxn ang="0">
                  <a:pos x="44" y="0"/>
                </a:cxn>
              </a:cxnLst>
              <a:rect l="0" t="0" r="r" b="b"/>
              <a:pathLst>
                <a:path w="44" h="21">
                  <a:moveTo>
                    <a:pt x="44" y="0"/>
                  </a:moveTo>
                  <a:lnTo>
                    <a:pt x="42" y="6"/>
                  </a:lnTo>
                  <a:lnTo>
                    <a:pt x="37" y="11"/>
                  </a:lnTo>
                  <a:lnTo>
                    <a:pt x="31" y="15"/>
                  </a:lnTo>
                  <a:lnTo>
                    <a:pt x="26" y="17"/>
                  </a:lnTo>
                  <a:lnTo>
                    <a:pt x="20" y="19"/>
                  </a:lnTo>
                  <a:lnTo>
                    <a:pt x="13" y="21"/>
                  </a:lnTo>
                  <a:lnTo>
                    <a:pt x="6" y="19"/>
                  </a:lnTo>
                  <a:lnTo>
                    <a:pt x="0" y="16"/>
                  </a:lnTo>
                  <a:lnTo>
                    <a:pt x="5" y="11"/>
                  </a:lnTo>
                  <a:lnTo>
                    <a:pt x="10" y="8"/>
                  </a:lnTo>
                  <a:lnTo>
                    <a:pt x="15" y="6"/>
                  </a:lnTo>
                  <a:lnTo>
                    <a:pt x="21" y="3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Freeform 54"/>
            <p:cNvSpPr>
              <a:spLocks/>
            </p:cNvSpPr>
            <p:nvPr/>
          </p:nvSpPr>
          <p:spPr bwMode="auto">
            <a:xfrm>
              <a:off x="3154" y="3166"/>
              <a:ext cx="36" cy="89"/>
            </a:xfrm>
            <a:custGeom>
              <a:avLst/>
              <a:gdLst/>
              <a:ahLst/>
              <a:cxnLst>
                <a:cxn ang="0">
                  <a:pos x="52" y="43"/>
                </a:cxn>
                <a:cxn ang="0">
                  <a:pos x="56" y="51"/>
                </a:cxn>
                <a:cxn ang="0">
                  <a:pos x="64" y="55"/>
                </a:cxn>
                <a:cxn ang="0">
                  <a:pos x="70" y="60"/>
                </a:cxn>
                <a:cxn ang="0">
                  <a:pos x="70" y="67"/>
                </a:cxn>
                <a:cxn ang="0">
                  <a:pos x="69" y="92"/>
                </a:cxn>
                <a:cxn ang="0">
                  <a:pos x="67" y="118"/>
                </a:cxn>
                <a:cxn ang="0">
                  <a:pos x="67" y="143"/>
                </a:cxn>
                <a:cxn ang="0">
                  <a:pos x="71" y="167"/>
                </a:cxn>
                <a:cxn ang="0">
                  <a:pos x="63" y="171"/>
                </a:cxn>
                <a:cxn ang="0">
                  <a:pos x="55" y="173"/>
                </a:cxn>
                <a:cxn ang="0">
                  <a:pos x="46" y="175"/>
                </a:cxn>
                <a:cxn ang="0">
                  <a:pos x="39" y="178"/>
                </a:cxn>
                <a:cxn ang="0">
                  <a:pos x="32" y="151"/>
                </a:cxn>
                <a:cxn ang="0">
                  <a:pos x="24" y="126"/>
                </a:cxn>
                <a:cxn ang="0">
                  <a:pos x="16" y="99"/>
                </a:cxn>
                <a:cxn ang="0">
                  <a:pos x="7" y="74"/>
                </a:cxn>
                <a:cxn ang="0">
                  <a:pos x="10" y="69"/>
                </a:cxn>
                <a:cxn ang="0">
                  <a:pos x="15" y="65"/>
                </a:cxn>
                <a:cxn ang="0">
                  <a:pos x="16" y="60"/>
                </a:cxn>
                <a:cxn ang="0">
                  <a:pos x="15" y="55"/>
                </a:cxn>
                <a:cxn ang="0">
                  <a:pos x="0" y="47"/>
                </a:cxn>
                <a:cxn ang="0">
                  <a:pos x="0" y="16"/>
                </a:cxn>
                <a:cxn ang="0">
                  <a:pos x="5" y="15"/>
                </a:cxn>
                <a:cxn ang="0">
                  <a:pos x="10" y="14"/>
                </a:cxn>
                <a:cxn ang="0">
                  <a:pos x="15" y="13"/>
                </a:cxn>
                <a:cxn ang="0">
                  <a:pos x="20" y="11"/>
                </a:cxn>
                <a:cxn ang="0">
                  <a:pos x="24" y="8"/>
                </a:cxn>
                <a:cxn ang="0">
                  <a:pos x="29" y="6"/>
                </a:cxn>
                <a:cxn ang="0">
                  <a:pos x="33" y="4"/>
                </a:cxn>
                <a:cxn ang="0">
                  <a:pos x="38" y="0"/>
                </a:cxn>
                <a:cxn ang="0">
                  <a:pos x="43" y="11"/>
                </a:cxn>
                <a:cxn ang="0">
                  <a:pos x="47" y="21"/>
                </a:cxn>
                <a:cxn ang="0">
                  <a:pos x="49" y="31"/>
                </a:cxn>
                <a:cxn ang="0">
                  <a:pos x="52" y="43"/>
                </a:cxn>
              </a:cxnLst>
              <a:rect l="0" t="0" r="r" b="b"/>
              <a:pathLst>
                <a:path w="71" h="178">
                  <a:moveTo>
                    <a:pt x="52" y="43"/>
                  </a:moveTo>
                  <a:lnTo>
                    <a:pt x="56" y="51"/>
                  </a:lnTo>
                  <a:lnTo>
                    <a:pt x="64" y="55"/>
                  </a:lnTo>
                  <a:lnTo>
                    <a:pt x="70" y="60"/>
                  </a:lnTo>
                  <a:lnTo>
                    <a:pt x="70" y="67"/>
                  </a:lnTo>
                  <a:lnTo>
                    <a:pt x="69" y="92"/>
                  </a:lnTo>
                  <a:lnTo>
                    <a:pt x="67" y="118"/>
                  </a:lnTo>
                  <a:lnTo>
                    <a:pt x="67" y="143"/>
                  </a:lnTo>
                  <a:lnTo>
                    <a:pt x="71" y="167"/>
                  </a:lnTo>
                  <a:lnTo>
                    <a:pt x="63" y="171"/>
                  </a:lnTo>
                  <a:lnTo>
                    <a:pt x="55" y="173"/>
                  </a:lnTo>
                  <a:lnTo>
                    <a:pt x="46" y="175"/>
                  </a:lnTo>
                  <a:lnTo>
                    <a:pt x="39" y="178"/>
                  </a:lnTo>
                  <a:lnTo>
                    <a:pt x="32" y="151"/>
                  </a:lnTo>
                  <a:lnTo>
                    <a:pt x="24" y="126"/>
                  </a:lnTo>
                  <a:lnTo>
                    <a:pt x="16" y="99"/>
                  </a:lnTo>
                  <a:lnTo>
                    <a:pt x="7" y="74"/>
                  </a:lnTo>
                  <a:lnTo>
                    <a:pt x="10" y="69"/>
                  </a:lnTo>
                  <a:lnTo>
                    <a:pt x="15" y="65"/>
                  </a:lnTo>
                  <a:lnTo>
                    <a:pt x="16" y="60"/>
                  </a:lnTo>
                  <a:lnTo>
                    <a:pt x="15" y="55"/>
                  </a:lnTo>
                  <a:lnTo>
                    <a:pt x="0" y="47"/>
                  </a:lnTo>
                  <a:lnTo>
                    <a:pt x="0" y="16"/>
                  </a:lnTo>
                  <a:lnTo>
                    <a:pt x="5" y="15"/>
                  </a:lnTo>
                  <a:lnTo>
                    <a:pt x="10" y="14"/>
                  </a:lnTo>
                  <a:lnTo>
                    <a:pt x="15" y="13"/>
                  </a:lnTo>
                  <a:lnTo>
                    <a:pt x="20" y="11"/>
                  </a:lnTo>
                  <a:lnTo>
                    <a:pt x="24" y="8"/>
                  </a:lnTo>
                  <a:lnTo>
                    <a:pt x="29" y="6"/>
                  </a:lnTo>
                  <a:lnTo>
                    <a:pt x="33" y="4"/>
                  </a:lnTo>
                  <a:lnTo>
                    <a:pt x="38" y="0"/>
                  </a:lnTo>
                  <a:lnTo>
                    <a:pt x="43" y="11"/>
                  </a:lnTo>
                  <a:lnTo>
                    <a:pt x="47" y="21"/>
                  </a:lnTo>
                  <a:lnTo>
                    <a:pt x="49" y="31"/>
                  </a:lnTo>
                  <a:lnTo>
                    <a:pt x="52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3" name="Freeform 55"/>
            <p:cNvSpPr>
              <a:spLocks/>
            </p:cNvSpPr>
            <p:nvPr/>
          </p:nvSpPr>
          <p:spPr bwMode="auto">
            <a:xfrm>
              <a:off x="3186" y="3171"/>
              <a:ext cx="9" cy="5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3" y="4"/>
                </a:cxn>
                <a:cxn ang="0">
                  <a:pos x="8" y="6"/>
                </a:cxn>
                <a:cxn ang="0">
                  <a:pos x="4" y="9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5" y="2"/>
                </a:cxn>
                <a:cxn ang="0">
                  <a:pos x="10" y="1"/>
                </a:cxn>
                <a:cxn ang="0">
                  <a:pos x="13" y="1"/>
                </a:cxn>
                <a:cxn ang="0">
                  <a:pos x="19" y="0"/>
                </a:cxn>
                <a:cxn ang="0">
                  <a:pos x="19" y="3"/>
                </a:cxn>
              </a:cxnLst>
              <a:rect l="0" t="0" r="r" b="b"/>
              <a:pathLst>
                <a:path w="19" h="9">
                  <a:moveTo>
                    <a:pt x="19" y="3"/>
                  </a:moveTo>
                  <a:lnTo>
                    <a:pt x="13" y="4"/>
                  </a:lnTo>
                  <a:lnTo>
                    <a:pt x="8" y="6"/>
                  </a:lnTo>
                  <a:lnTo>
                    <a:pt x="4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5" y="2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9" y="0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4" name="Freeform 56"/>
            <p:cNvSpPr>
              <a:spLocks/>
            </p:cNvSpPr>
            <p:nvPr/>
          </p:nvSpPr>
          <p:spPr bwMode="auto">
            <a:xfrm>
              <a:off x="3088" y="3174"/>
              <a:ext cx="34" cy="77"/>
            </a:xfrm>
            <a:custGeom>
              <a:avLst/>
              <a:gdLst/>
              <a:ahLst/>
              <a:cxnLst>
                <a:cxn ang="0">
                  <a:pos x="61" y="67"/>
                </a:cxn>
                <a:cxn ang="0">
                  <a:pos x="63" y="70"/>
                </a:cxn>
                <a:cxn ang="0">
                  <a:pos x="65" y="73"/>
                </a:cxn>
                <a:cxn ang="0">
                  <a:pos x="66" y="76"/>
                </a:cxn>
                <a:cxn ang="0">
                  <a:pos x="68" y="77"/>
                </a:cxn>
                <a:cxn ang="0">
                  <a:pos x="68" y="97"/>
                </a:cxn>
                <a:cxn ang="0">
                  <a:pos x="68" y="117"/>
                </a:cxn>
                <a:cxn ang="0">
                  <a:pos x="70" y="135"/>
                </a:cxn>
                <a:cxn ang="0">
                  <a:pos x="68" y="155"/>
                </a:cxn>
                <a:cxn ang="0">
                  <a:pos x="60" y="150"/>
                </a:cxn>
                <a:cxn ang="0">
                  <a:pos x="52" y="145"/>
                </a:cxn>
                <a:cxn ang="0">
                  <a:pos x="43" y="140"/>
                </a:cxn>
                <a:cxn ang="0">
                  <a:pos x="35" y="135"/>
                </a:cxn>
                <a:cxn ang="0">
                  <a:pos x="26" y="129"/>
                </a:cxn>
                <a:cxn ang="0">
                  <a:pos x="17" y="125"/>
                </a:cxn>
                <a:cxn ang="0">
                  <a:pos x="8" y="118"/>
                </a:cxn>
                <a:cxn ang="0">
                  <a:pos x="0" y="112"/>
                </a:cxn>
                <a:cxn ang="0">
                  <a:pos x="0" y="87"/>
                </a:cxn>
                <a:cxn ang="0">
                  <a:pos x="2" y="61"/>
                </a:cxn>
                <a:cxn ang="0">
                  <a:pos x="3" y="36"/>
                </a:cxn>
                <a:cxn ang="0">
                  <a:pos x="6" y="9"/>
                </a:cxn>
                <a:cxn ang="0">
                  <a:pos x="15" y="9"/>
                </a:cxn>
                <a:cxn ang="0">
                  <a:pos x="25" y="8"/>
                </a:cxn>
                <a:cxn ang="0">
                  <a:pos x="33" y="5"/>
                </a:cxn>
                <a:cxn ang="0">
                  <a:pos x="40" y="0"/>
                </a:cxn>
                <a:cxn ang="0">
                  <a:pos x="44" y="17"/>
                </a:cxn>
                <a:cxn ang="0">
                  <a:pos x="49" y="35"/>
                </a:cxn>
                <a:cxn ang="0">
                  <a:pos x="53" y="52"/>
                </a:cxn>
                <a:cxn ang="0">
                  <a:pos x="61" y="67"/>
                </a:cxn>
              </a:cxnLst>
              <a:rect l="0" t="0" r="r" b="b"/>
              <a:pathLst>
                <a:path w="70" h="155">
                  <a:moveTo>
                    <a:pt x="61" y="67"/>
                  </a:moveTo>
                  <a:lnTo>
                    <a:pt x="63" y="70"/>
                  </a:lnTo>
                  <a:lnTo>
                    <a:pt x="65" y="73"/>
                  </a:lnTo>
                  <a:lnTo>
                    <a:pt x="66" y="76"/>
                  </a:lnTo>
                  <a:lnTo>
                    <a:pt x="68" y="77"/>
                  </a:lnTo>
                  <a:lnTo>
                    <a:pt x="68" y="97"/>
                  </a:lnTo>
                  <a:lnTo>
                    <a:pt x="68" y="117"/>
                  </a:lnTo>
                  <a:lnTo>
                    <a:pt x="70" y="135"/>
                  </a:lnTo>
                  <a:lnTo>
                    <a:pt x="68" y="155"/>
                  </a:lnTo>
                  <a:lnTo>
                    <a:pt x="60" y="150"/>
                  </a:lnTo>
                  <a:lnTo>
                    <a:pt x="52" y="145"/>
                  </a:lnTo>
                  <a:lnTo>
                    <a:pt x="43" y="140"/>
                  </a:lnTo>
                  <a:lnTo>
                    <a:pt x="35" y="135"/>
                  </a:lnTo>
                  <a:lnTo>
                    <a:pt x="26" y="129"/>
                  </a:lnTo>
                  <a:lnTo>
                    <a:pt x="17" y="125"/>
                  </a:lnTo>
                  <a:lnTo>
                    <a:pt x="8" y="118"/>
                  </a:lnTo>
                  <a:lnTo>
                    <a:pt x="0" y="112"/>
                  </a:lnTo>
                  <a:lnTo>
                    <a:pt x="0" y="87"/>
                  </a:lnTo>
                  <a:lnTo>
                    <a:pt x="2" y="61"/>
                  </a:lnTo>
                  <a:lnTo>
                    <a:pt x="3" y="36"/>
                  </a:lnTo>
                  <a:lnTo>
                    <a:pt x="6" y="9"/>
                  </a:lnTo>
                  <a:lnTo>
                    <a:pt x="15" y="9"/>
                  </a:lnTo>
                  <a:lnTo>
                    <a:pt x="25" y="8"/>
                  </a:lnTo>
                  <a:lnTo>
                    <a:pt x="33" y="5"/>
                  </a:lnTo>
                  <a:lnTo>
                    <a:pt x="40" y="0"/>
                  </a:lnTo>
                  <a:lnTo>
                    <a:pt x="44" y="17"/>
                  </a:lnTo>
                  <a:lnTo>
                    <a:pt x="49" y="35"/>
                  </a:lnTo>
                  <a:lnTo>
                    <a:pt x="53" y="52"/>
                  </a:lnTo>
                  <a:lnTo>
                    <a:pt x="6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5" name="Freeform 57"/>
            <p:cNvSpPr>
              <a:spLocks/>
            </p:cNvSpPr>
            <p:nvPr/>
          </p:nvSpPr>
          <p:spPr bwMode="auto">
            <a:xfrm>
              <a:off x="3188" y="3179"/>
              <a:ext cx="24" cy="9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6" y="5"/>
                </a:cxn>
                <a:cxn ang="0">
                  <a:pos x="43" y="8"/>
                </a:cxn>
                <a:cxn ang="0">
                  <a:pos x="38" y="11"/>
                </a:cxn>
                <a:cxn ang="0">
                  <a:pos x="33" y="14"/>
                </a:cxn>
                <a:cxn ang="0">
                  <a:pos x="24" y="14"/>
                </a:cxn>
                <a:cxn ang="0">
                  <a:pos x="15" y="16"/>
                </a:cxn>
                <a:cxn ang="0">
                  <a:pos x="7" y="17"/>
                </a:cxn>
                <a:cxn ang="0">
                  <a:pos x="0" y="11"/>
                </a:cxn>
                <a:cxn ang="0">
                  <a:pos x="6" y="9"/>
                </a:cxn>
                <a:cxn ang="0">
                  <a:pos x="10" y="7"/>
                </a:cxn>
                <a:cxn ang="0">
                  <a:pos x="16" y="4"/>
                </a:cxn>
                <a:cxn ang="0">
                  <a:pos x="22" y="2"/>
                </a:cxn>
                <a:cxn ang="0">
                  <a:pos x="29" y="1"/>
                </a:cxn>
                <a:cxn ang="0">
                  <a:pos x="34" y="0"/>
                </a:cxn>
                <a:cxn ang="0">
                  <a:pos x="40" y="0"/>
                </a:cxn>
                <a:cxn ang="0">
                  <a:pos x="47" y="0"/>
                </a:cxn>
              </a:cxnLst>
              <a:rect l="0" t="0" r="r" b="b"/>
              <a:pathLst>
                <a:path w="47" h="17">
                  <a:moveTo>
                    <a:pt x="47" y="0"/>
                  </a:moveTo>
                  <a:lnTo>
                    <a:pt x="46" y="5"/>
                  </a:lnTo>
                  <a:lnTo>
                    <a:pt x="43" y="8"/>
                  </a:lnTo>
                  <a:lnTo>
                    <a:pt x="38" y="11"/>
                  </a:lnTo>
                  <a:lnTo>
                    <a:pt x="33" y="14"/>
                  </a:lnTo>
                  <a:lnTo>
                    <a:pt x="24" y="14"/>
                  </a:lnTo>
                  <a:lnTo>
                    <a:pt x="15" y="16"/>
                  </a:lnTo>
                  <a:lnTo>
                    <a:pt x="7" y="17"/>
                  </a:lnTo>
                  <a:lnTo>
                    <a:pt x="0" y="11"/>
                  </a:lnTo>
                  <a:lnTo>
                    <a:pt x="6" y="9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6" name="Freeform 58"/>
            <p:cNvSpPr>
              <a:spLocks/>
            </p:cNvSpPr>
            <p:nvPr/>
          </p:nvSpPr>
          <p:spPr bwMode="auto">
            <a:xfrm>
              <a:off x="3120" y="3179"/>
              <a:ext cx="26" cy="19"/>
            </a:xfrm>
            <a:custGeom>
              <a:avLst/>
              <a:gdLst/>
              <a:ahLst/>
              <a:cxnLst>
                <a:cxn ang="0">
                  <a:pos x="53" y="1"/>
                </a:cxn>
                <a:cxn ang="0">
                  <a:pos x="53" y="7"/>
                </a:cxn>
                <a:cxn ang="0">
                  <a:pos x="53" y="11"/>
                </a:cxn>
                <a:cxn ang="0">
                  <a:pos x="52" y="17"/>
                </a:cxn>
                <a:cxn ang="0">
                  <a:pos x="51" y="22"/>
                </a:cxn>
                <a:cxn ang="0">
                  <a:pos x="45" y="22"/>
                </a:cxn>
                <a:cxn ang="0">
                  <a:pos x="39" y="23"/>
                </a:cxn>
                <a:cxn ang="0">
                  <a:pos x="33" y="24"/>
                </a:cxn>
                <a:cxn ang="0">
                  <a:pos x="28" y="26"/>
                </a:cxn>
                <a:cxn ang="0">
                  <a:pos x="23" y="30"/>
                </a:cxn>
                <a:cxn ang="0">
                  <a:pos x="17" y="32"/>
                </a:cxn>
                <a:cxn ang="0">
                  <a:pos x="13" y="35"/>
                </a:cxn>
                <a:cxn ang="0">
                  <a:pos x="7" y="38"/>
                </a:cxn>
                <a:cxn ang="0">
                  <a:pos x="0" y="9"/>
                </a:cxn>
                <a:cxn ang="0">
                  <a:pos x="7" y="8"/>
                </a:cxn>
                <a:cxn ang="0">
                  <a:pos x="13" y="7"/>
                </a:cxn>
                <a:cxn ang="0">
                  <a:pos x="20" y="4"/>
                </a:cxn>
                <a:cxn ang="0">
                  <a:pos x="26" y="3"/>
                </a:cxn>
                <a:cxn ang="0">
                  <a:pos x="32" y="1"/>
                </a:cxn>
                <a:cxn ang="0">
                  <a:pos x="39" y="0"/>
                </a:cxn>
                <a:cxn ang="0">
                  <a:pos x="46" y="0"/>
                </a:cxn>
                <a:cxn ang="0">
                  <a:pos x="53" y="1"/>
                </a:cxn>
              </a:cxnLst>
              <a:rect l="0" t="0" r="r" b="b"/>
              <a:pathLst>
                <a:path w="53" h="38">
                  <a:moveTo>
                    <a:pt x="53" y="1"/>
                  </a:moveTo>
                  <a:lnTo>
                    <a:pt x="53" y="7"/>
                  </a:lnTo>
                  <a:lnTo>
                    <a:pt x="53" y="11"/>
                  </a:lnTo>
                  <a:lnTo>
                    <a:pt x="52" y="17"/>
                  </a:lnTo>
                  <a:lnTo>
                    <a:pt x="51" y="22"/>
                  </a:lnTo>
                  <a:lnTo>
                    <a:pt x="45" y="22"/>
                  </a:lnTo>
                  <a:lnTo>
                    <a:pt x="39" y="23"/>
                  </a:lnTo>
                  <a:lnTo>
                    <a:pt x="33" y="24"/>
                  </a:lnTo>
                  <a:lnTo>
                    <a:pt x="28" y="26"/>
                  </a:lnTo>
                  <a:lnTo>
                    <a:pt x="23" y="30"/>
                  </a:lnTo>
                  <a:lnTo>
                    <a:pt x="17" y="32"/>
                  </a:lnTo>
                  <a:lnTo>
                    <a:pt x="13" y="35"/>
                  </a:lnTo>
                  <a:lnTo>
                    <a:pt x="7" y="38"/>
                  </a:lnTo>
                  <a:lnTo>
                    <a:pt x="0" y="9"/>
                  </a:lnTo>
                  <a:lnTo>
                    <a:pt x="7" y="8"/>
                  </a:lnTo>
                  <a:lnTo>
                    <a:pt x="13" y="7"/>
                  </a:lnTo>
                  <a:lnTo>
                    <a:pt x="20" y="4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7" name="Freeform 59"/>
            <p:cNvSpPr>
              <a:spLocks/>
            </p:cNvSpPr>
            <p:nvPr/>
          </p:nvSpPr>
          <p:spPr bwMode="auto">
            <a:xfrm>
              <a:off x="3194" y="3190"/>
              <a:ext cx="37" cy="58"/>
            </a:xfrm>
            <a:custGeom>
              <a:avLst/>
              <a:gdLst/>
              <a:ahLst/>
              <a:cxnLst>
                <a:cxn ang="0">
                  <a:pos x="62" y="60"/>
                </a:cxn>
                <a:cxn ang="0">
                  <a:pos x="64" y="70"/>
                </a:cxn>
                <a:cxn ang="0">
                  <a:pos x="65" y="78"/>
                </a:cxn>
                <a:cxn ang="0">
                  <a:pos x="68" y="86"/>
                </a:cxn>
                <a:cxn ang="0">
                  <a:pos x="73" y="94"/>
                </a:cxn>
                <a:cxn ang="0">
                  <a:pos x="64" y="97"/>
                </a:cxn>
                <a:cxn ang="0">
                  <a:pos x="55" y="101"/>
                </a:cxn>
                <a:cxn ang="0">
                  <a:pos x="46" y="104"/>
                </a:cxn>
                <a:cxn ang="0">
                  <a:pos x="36" y="106"/>
                </a:cxn>
                <a:cxn ang="0">
                  <a:pos x="27" y="110"/>
                </a:cxn>
                <a:cxn ang="0">
                  <a:pos x="18" y="112"/>
                </a:cxn>
                <a:cxn ang="0">
                  <a:pos x="9" y="115"/>
                </a:cxn>
                <a:cxn ang="0">
                  <a:pos x="0" y="117"/>
                </a:cxn>
                <a:cxn ang="0">
                  <a:pos x="2" y="91"/>
                </a:cxn>
                <a:cxn ang="0">
                  <a:pos x="3" y="65"/>
                </a:cxn>
                <a:cxn ang="0">
                  <a:pos x="4" y="40"/>
                </a:cxn>
                <a:cxn ang="0">
                  <a:pos x="5" y="13"/>
                </a:cxn>
                <a:cxn ang="0">
                  <a:pos x="10" y="13"/>
                </a:cxn>
                <a:cxn ang="0">
                  <a:pos x="15" y="12"/>
                </a:cxn>
                <a:cxn ang="0">
                  <a:pos x="19" y="11"/>
                </a:cxn>
                <a:cxn ang="0">
                  <a:pos x="23" y="8"/>
                </a:cxn>
                <a:cxn ang="0">
                  <a:pos x="27" y="6"/>
                </a:cxn>
                <a:cxn ang="0">
                  <a:pos x="32" y="4"/>
                </a:cxn>
                <a:cxn ang="0">
                  <a:pos x="35" y="3"/>
                </a:cxn>
                <a:cxn ang="0">
                  <a:pos x="40" y="0"/>
                </a:cxn>
                <a:cxn ang="0">
                  <a:pos x="45" y="15"/>
                </a:cxn>
                <a:cxn ang="0">
                  <a:pos x="50" y="30"/>
                </a:cxn>
                <a:cxn ang="0">
                  <a:pos x="56" y="45"/>
                </a:cxn>
                <a:cxn ang="0">
                  <a:pos x="62" y="60"/>
                </a:cxn>
              </a:cxnLst>
              <a:rect l="0" t="0" r="r" b="b"/>
              <a:pathLst>
                <a:path w="73" h="117">
                  <a:moveTo>
                    <a:pt x="62" y="60"/>
                  </a:moveTo>
                  <a:lnTo>
                    <a:pt x="64" y="70"/>
                  </a:lnTo>
                  <a:lnTo>
                    <a:pt x="65" y="78"/>
                  </a:lnTo>
                  <a:lnTo>
                    <a:pt x="68" y="86"/>
                  </a:lnTo>
                  <a:lnTo>
                    <a:pt x="73" y="94"/>
                  </a:lnTo>
                  <a:lnTo>
                    <a:pt x="64" y="97"/>
                  </a:lnTo>
                  <a:lnTo>
                    <a:pt x="55" y="101"/>
                  </a:lnTo>
                  <a:lnTo>
                    <a:pt x="46" y="104"/>
                  </a:lnTo>
                  <a:lnTo>
                    <a:pt x="36" y="106"/>
                  </a:lnTo>
                  <a:lnTo>
                    <a:pt x="27" y="110"/>
                  </a:lnTo>
                  <a:lnTo>
                    <a:pt x="18" y="112"/>
                  </a:lnTo>
                  <a:lnTo>
                    <a:pt x="9" y="115"/>
                  </a:lnTo>
                  <a:lnTo>
                    <a:pt x="0" y="117"/>
                  </a:lnTo>
                  <a:lnTo>
                    <a:pt x="2" y="91"/>
                  </a:lnTo>
                  <a:lnTo>
                    <a:pt x="3" y="65"/>
                  </a:lnTo>
                  <a:lnTo>
                    <a:pt x="4" y="40"/>
                  </a:lnTo>
                  <a:lnTo>
                    <a:pt x="5" y="13"/>
                  </a:lnTo>
                  <a:lnTo>
                    <a:pt x="10" y="13"/>
                  </a:lnTo>
                  <a:lnTo>
                    <a:pt x="15" y="12"/>
                  </a:lnTo>
                  <a:lnTo>
                    <a:pt x="19" y="11"/>
                  </a:lnTo>
                  <a:lnTo>
                    <a:pt x="23" y="8"/>
                  </a:lnTo>
                  <a:lnTo>
                    <a:pt x="27" y="6"/>
                  </a:lnTo>
                  <a:lnTo>
                    <a:pt x="32" y="4"/>
                  </a:lnTo>
                  <a:lnTo>
                    <a:pt x="35" y="3"/>
                  </a:lnTo>
                  <a:lnTo>
                    <a:pt x="40" y="0"/>
                  </a:lnTo>
                  <a:lnTo>
                    <a:pt x="45" y="15"/>
                  </a:lnTo>
                  <a:lnTo>
                    <a:pt x="50" y="30"/>
                  </a:lnTo>
                  <a:lnTo>
                    <a:pt x="56" y="45"/>
                  </a:lnTo>
                  <a:lnTo>
                    <a:pt x="62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auto">
            <a:xfrm>
              <a:off x="3074" y="3191"/>
              <a:ext cx="6" cy="3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1" y="15"/>
                </a:cxn>
                <a:cxn ang="0">
                  <a:pos x="10" y="30"/>
                </a:cxn>
                <a:cxn ang="0">
                  <a:pos x="9" y="46"/>
                </a:cxn>
                <a:cxn ang="0">
                  <a:pos x="9" y="61"/>
                </a:cxn>
                <a:cxn ang="0">
                  <a:pos x="0" y="52"/>
                </a:cxn>
                <a:cxn ang="0">
                  <a:pos x="3" y="2"/>
                </a:cxn>
                <a:cxn ang="0">
                  <a:pos x="5" y="1"/>
                </a:cxn>
                <a:cxn ang="0">
                  <a:pos x="8" y="1"/>
                </a:cxn>
                <a:cxn ang="0">
                  <a:pos x="10" y="1"/>
                </a:cxn>
                <a:cxn ang="0">
                  <a:pos x="12" y="0"/>
                </a:cxn>
              </a:cxnLst>
              <a:rect l="0" t="0" r="r" b="b"/>
              <a:pathLst>
                <a:path w="12" h="61">
                  <a:moveTo>
                    <a:pt x="12" y="0"/>
                  </a:moveTo>
                  <a:lnTo>
                    <a:pt x="11" y="15"/>
                  </a:lnTo>
                  <a:lnTo>
                    <a:pt x="10" y="30"/>
                  </a:lnTo>
                  <a:lnTo>
                    <a:pt x="9" y="46"/>
                  </a:lnTo>
                  <a:lnTo>
                    <a:pt x="9" y="61"/>
                  </a:lnTo>
                  <a:lnTo>
                    <a:pt x="0" y="52"/>
                  </a:lnTo>
                  <a:lnTo>
                    <a:pt x="3" y="2"/>
                  </a:lnTo>
                  <a:lnTo>
                    <a:pt x="5" y="1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auto">
            <a:xfrm>
              <a:off x="3225" y="3194"/>
              <a:ext cx="37" cy="41"/>
            </a:xfrm>
            <a:custGeom>
              <a:avLst/>
              <a:gdLst/>
              <a:ahLst/>
              <a:cxnLst>
                <a:cxn ang="0">
                  <a:pos x="72" y="65"/>
                </a:cxn>
                <a:cxn ang="0">
                  <a:pos x="24" y="80"/>
                </a:cxn>
                <a:cxn ang="0">
                  <a:pos x="19" y="60"/>
                </a:cxn>
                <a:cxn ang="0">
                  <a:pos x="15" y="39"/>
                </a:cxn>
                <a:cxn ang="0">
                  <a:pos x="8" y="19"/>
                </a:cxn>
                <a:cxn ang="0">
                  <a:pos x="0" y="0"/>
                </a:cxn>
                <a:cxn ang="0">
                  <a:pos x="9" y="9"/>
                </a:cxn>
                <a:cxn ang="0">
                  <a:pos x="17" y="17"/>
                </a:cxn>
                <a:cxn ang="0">
                  <a:pos x="26" y="26"/>
                </a:cxn>
                <a:cxn ang="0">
                  <a:pos x="34" y="34"/>
                </a:cxn>
                <a:cxn ang="0">
                  <a:pos x="44" y="42"/>
                </a:cxn>
                <a:cxn ang="0">
                  <a:pos x="53" y="50"/>
                </a:cxn>
                <a:cxn ang="0">
                  <a:pos x="62" y="58"/>
                </a:cxn>
                <a:cxn ang="0">
                  <a:pos x="72" y="65"/>
                </a:cxn>
              </a:cxnLst>
              <a:rect l="0" t="0" r="r" b="b"/>
              <a:pathLst>
                <a:path w="72" h="80">
                  <a:moveTo>
                    <a:pt x="72" y="65"/>
                  </a:moveTo>
                  <a:lnTo>
                    <a:pt x="24" y="80"/>
                  </a:lnTo>
                  <a:lnTo>
                    <a:pt x="19" y="60"/>
                  </a:lnTo>
                  <a:lnTo>
                    <a:pt x="15" y="39"/>
                  </a:lnTo>
                  <a:lnTo>
                    <a:pt x="8" y="19"/>
                  </a:lnTo>
                  <a:lnTo>
                    <a:pt x="0" y="0"/>
                  </a:lnTo>
                  <a:lnTo>
                    <a:pt x="9" y="9"/>
                  </a:lnTo>
                  <a:lnTo>
                    <a:pt x="17" y="17"/>
                  </a:lnTo>
                  <a:lnTo>
                    <a:pt x="26" y="26"/>
                  </a:lnTo>
                  <a:lnTo>
                    <a:pt x="34" y="34"/>
                  </a:lnTo>
                  <a:lnTo>
                    <a:pt x="44" y="42"/>
                  </a:lnTo>
                  <a:lnTo>
                    <a:pt x="53" y="50"/>
                  </a:lnTo>
                  <a:lnTo>
                    <a:pt x="62" y="58"/>
                  </a:lnTo>
                  <a:lnTo>
                    <a:pt x="72" y="65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Freeform 62"/>
            <p:cNvSpPr>
              <a:spLocks/>
            </p:cNvSpPr>
            <p:nvPr/>
          </p:nvSpPr>
          <p:spPr bwMode="auto">
            <a:xfrm>
              <a:off x="3126" y="3198"/>
              <a:ext cx="25" cy="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7" y="9"/>
                </a:cxn>
                <a:cxn ang="0">
                  <a:pos x="15" y="5"/>
                </a:cxn>
                <a:cxn ang="0">
                  <a:pos x="23" y="2"/>
                </a:cxn>
                <a:cxn ang="0">
                  <a:pos x="32" y="0"/>
                </a:cxn>
                <a:cxn ang="0">
                  <a:pos x="49" y="0"/>
                </a:cxn>
                <a:cxn ang="0">
                  <a:pos x="45" y="4"/>
                </a:cxn>
                <a:cxn ang="0">
                  <a:pos x="39" y="8"/>
                </a:cxn>
                <a:cxn ang="0">
                  <a:pos x="33" y="11"/>
                </a:cxn>
                <a:cxn ang="0">
                  <a:pos x="27" y="12"/>
                </a:cxn>
                <a:cxn ang="0">
                  <a:pos x="20" y="15"/>
                </a:cxn>
                <a:cxn ang="0">
                  <a:pos x="13" y="16"/>
                </a:cxn>
                <a:cxn ang="0">
                  <a:pos x="7" y="16"/>
                </a:cxn>
                <a:cxn ang="0">
                  <a:pos x="0" y="16"/>
                </a:cxn>
              </a:cxnLst>
              <a:rect l="0" t="0" r="r" b="b"/>
              <a:pathLst>
                <a:path w="49" h="16">
                  <a:moveTo>
                    <a:pt x="0" y="16"/>
                  </a:moveTo>
                  <a:lnTo>
                    <a:pt x="7" y="9"/>
                  </a:lnTo>
                  <a:lnTo>
                    <a:pt x="15" y="5"/>
                  </a:lnTo>
                  <a:lnTo>
                    <a:pt x="23" y="2"/>
                  </a:lnTo>
                  <a:lnTo>
                    <a:pt x="32" y="0"/>
                  </a:lnTo>
                  <a:lnTo>
                    <a:pt x="49" y="0"/>
                  </a:lnTo>
                  <a:lnTo>
                    <a:pt x="45" y="4"/>
                  </a:lnTo>
                  <a:lnTo>
                    <a:pt x="39" y="8"/>
                  </a:lnTo>
                  <a:lnTo>
                    <a:pt x="33" y="11"/>
                  </a:lnTo>
                  <a:lnTo>
                    <a:pt x="27" y="12"/>
                  </a:lnTo>
                  <a:lnTo>
                    <a:pt x="20" y="15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auto">
            <a:xfrm>
              <a:off x="3048" y="3200"/>
              <a:ext cx="7" cy="4"/>
            </a:xfrm>
            <a:custGeom>
              <a:avLst/>
              <a:gdLst/>
              <a:ahLst/>
              <a:cxnLst>
                <a:cxn ang="0">
                  <a:pos x="14" y="9"/>
                </a:cxn>
                <a:cxn ang="0">
                  <a:pos x="10" y="7"/>
                </a:cxn>
                <a:cxn ang="0">
                  <a:pos x="7" y="7"/>
                </a:cxn>
                <a:cxn ang="0">
                  <a:pos x="3" y="7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4" y="9"/>
                </a:cxn>
              </a:cxnLst>
              <a:rect l="0" t="0" r="r" b="b"/>
              <a:pathLst>
                <a:path w="14" h="9">
                  <a:moveTo>
                    <a:pt x="14" y="9"/>
                  </a:moveTo>
                  <a:lnTo>
                    <a:pt x="10" y="7"/>
                  </a:lnTo>
                  <a:lnTo>
                    <a:pt x="7" y="7"/>
                  </a:lnTo>
                  <a:lnTo>
                    <a:pt x="3" y="7"/>
                  </a:lnTo>
                  <a:lnTo>
                    <a:pt x="0" y="3"/>
                  </a:lnTo>
                  <a:lnTo>
                    <a:pt x="2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auto">
            <a:xfrm>
              <a:off x="2698" y="3212"/>
              <a:ext cx="106" cy="105"/>
            </a:xfrm>
            <a:custGeom>
              <a:avLst/>
              <a:gdLst/>
              <a:ahLst/>
              <a:cxnLst>
                <a:cxn ang="0">
                  <a:pos x="148" y="92"/>
                </a:cxn>
                <a:cxn ang="0">
                  <a:pos x="130" y="109"/>
                </a:cxn>
                <a:cxn ang="0">
                  <a:pos x="113" y="126"/>
                </a:cxn>
                <a:cxn ang="0">
                  <a:pos x="96" y="143"/>
                </a:cxn>
                <a:cxn ang="0">
                  <a:pos x="78" y="160"/>
                </a:cxn>
                <a:cxn ang="0">
                  <a:pos x="60" y="177"/>
                </a:cxn>
                <a:cxn ang="0">
                  <a:pos x="42" y="190"/>
                </a:cxn>
                <a:cxn ang="0">
                  <a:pos x="22" y="202"/>
                </a:cxn>
                <a:cxn ang="0">
                  <a:pos x="0" y="211"/>
                </a:cxn>
                <a:cxn ang="0">
                  <a:pos x="1" y="204"/>
                </a:cxn>
                <a:cxn ang="0">
                  <a:pos x="15" y="193"/>
                </a:cxn>
                <a:cxn ang="0">
                  <a:pos x="29" y="181"/>
                </a:cxn>
                <a:cxn ang="0">
                  <a:pos x="42" y="168"/>
                </a:cxn>
                <a:cxn ang="0">
                  <a:pos x="55" y="157"/>
                </a:cxn>
                <a:cxn ang="0">
                  <a:pos x="68" y="144"/>
                </a:cxn>
                <a:cxn ang="0">
                  <a:pos x="82" y="132"/>
                </a:cxn>
                <a:cxn ang="0">
                  <a:pos x="95" y="119"/>
                </a:cxn>
                <a:cxn ang="0">
                  <a:pos x="107" y="106"/>
                </a:cxn>
                <a:cxn ang="0">
                  <a:pos x="120" y="94"/>
                </a:cxn>
                <a:cxn ang="0">
                  <a:pos x="133" y="81"/>
                </a:cxn>
                <a:cxn ang="0">
                  <a:pos x="145" y="68"/>
                </a:cxn>
                <a:cxn ang="0">
                  <a:pos x="157" y="54"/>
                </a:cxn>
                <a:cxn ang="0">
                  <a:pos x="168" y="41"/>
                </a:cxn>
                <a:cxn ang="0">
                  <a:pos x="180" y="28"/>
                </a:cxn>
                <a:cxn ang="0">
                  <a:pos x="191" y="14"/>
                </a:cxn>
                <a:cxn ang="0">
                  <a:pos x="203" y="0"/>
                </a:cxn>
                <a:cxn ang="0">
                  <a:pos x="212" y="0"/>
                </a:cxn>
                <a:cxn ang="0">
                  <a:pos x="212" y="6"/>
                </a:cxn>
                <a:cxn ang="0">
                  <a:pos x="208" y="18"/>
                </a:cxn>
                <a:cxn ang="0">
                  <a:pos x="197" y="31"/>
                </a:cxn>
                <a:cxn ang="0">
                  <a:pos x="184" y="47"/>
                </a:cxn>
                <a:cxn ang="0">
                  <a:pos x="171" y="65"/>
                </a:cxn>
                <a:cxn ang="0">
                  <a:pos x="158" y="80"/>
                </a:cxn>
                <a:cxn ang="0">
                  <a:pos x="148" y="92"/>
                </a:cxn>
              </a:cxnLst>
              <a:rect l="0" t="0" r="r" b="b"/>
              <a:pathLst>
                <a:path w="212" h="211">
                  <a:moveTo>
                    <a:pt x="148" y="92"/>
                  </a:moveTo>
                  <a:lnTo>
                    <a:pt x="130" y="109"/>
                  </a:lnTo>
                  <a:lnTo>
                    <a:pt x="113" y="126"/>
                  </a:lnTo>
                  <a:lnTo>
                    <a:pt x="96" y="143"/>
                  </a:lnTo>
                  <a:lnTo>
                    <a:pt x="78" y="160"/>
                  </a:lnTo>
                  <a:lnTo>
                    <a:pt x="60" y="177"/>
                  </a:lnTo>
                  <a:lnTo>
                    <a:pt x="42" y="190"/>
                  </a:lnTo>
                  <a:lnTo>
                    <a:pt x="22" y="202"/>
                  </a:lnTo>
                  <a:lnTo>
                    <a:pt x="0" y="211"/>
                  </a:lnTo>
                  <a:lnTo>
                    <a:pt x="1" y="204"/>
                  </a:lnTo>
                  <a:lnTo>
                    <a:pt x="15" y="193"/>
                  </a:lnTo>
                  <a:lnTo>
                    <a:pt x="29" y="181"/>
                  </a:lnTo>
                  <a:lnTo>
                    <a:pt x="42" y="168"/>
                  </a:lnTo>
                  <a:lnTo>
                    <a:pt x="55" y="157"/>
                  </a:lnTo>
                  <a:lnTo>
                    <a:pt x="68" y="144"/>
                  </a:lnTo>
                  <a:lnTo>
                    <a:pt x="82" y="132"/>
                  </a:lnTo>
                  <a:lnTo>
                    <a:pt x="95" y="119"/>
                  </a:lnTo>
                  <a:lnTo>
                    <a:pt x="107" y="106"/>
                  </a:lnTo>
                  <a:lnTo>
                    <a:pt x="120" y="94"/>
                  </a:lnTo>
                  <a:lnTo>
                    <a:pt x="133" y="81"/>
                  </a:lnTo>
                  <a:lnTo>
                    <a:pt x="145" y="68"/>
                  </a:lnTo>
                  <a:lnTo>
                    <a:pt x="157" y="54"/>
                  </a:lnTo>
                  <a:lnTo>
                    <a:pt x="168" y="41"/>
                  </a:lnTo>
                  <a:lnTo>
                    <a:pt x="180" y="28"/>
                  </a:lnTo>
                  <a:lnTo>
                    <a:pt x="191" y="14"/>
                  </a:lnTo>
                  <a:lnTo>
                    <a:pt x="203" y="0"/>
                  </a:lnTo>
                  <a:lnTo>
                    <a:pt x="212" y="0"/>
                  </a:lnTo>
                  <a:lnTo>
                    <a:pt x="212" y="6"/>
                  </a:lnTo>
                  <a:lnTo>
                    <a:pt x="208" y="18"/>
                  </a:lnTo>
                  <a:lnTo>
                    <a:pt x="197" y="31"/>
                  </a:lnTo>
                  <a:lnTo>
                    <a:pt x="184" y="47"/>
                  </a:lnTo>
                  <a:lnTo>
                    <a:pt x="171" y="65"/>
                  </a:lnTo>
                  <a:lnTo>
                    <a:pt x="158" y="80"/>
                  </a:lnTo>
                  <a:lnTo>
                    <a:pt x="148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auto">
            <a:xfrm>
              <a:off x="3130" y="3207"/>
              <a:ext cx="37" cy="56"/>
            </a:xfrm>
            <a:custGeom>
              <a:avLst/>
              <a:gdLst/>
              <a:ahLst/>
              <a:cxnLst>
                <a:cxn ang="0">
                  <a:pos x="74" y="98"/>
                </a:cxn>
                <a:cxn ang="0">
                  <a:pos x="65" y="99"/>
                </a:cxn>
                <a:cxn ang="0">
                  <a:pos x="57" y="103"/>
                </a:cxn>
                <a:cxn ang="0">
                  <a:pos x="48" y="106"/>
                </a:cxn>
                <a:cxn ang="0">
                  <a:pos x="39" y="109"/>
                </a:cxn>
                <a:cxn ang="0">
                  <a:pos x="29" y="112"/>
                </a:cxn>
                <a:cxn ang="0">
                  <a:pos x="20" y="112"/>
                </a:cxn>
                <a:cxn ang="0">
                  <a:pos x="11" y="108"/>
                </a:cxn>
                <a:cxn ang="0">
                  <a:pos x="3" y="101"/>
                </a:cxn>
                <a:cxn ang="0">
                  <a:pos x="3" y="81"/>
                </a:cxn>
                <a:cxn ang="0">
                  <a:pos x="2" y="59"/>
                </a:cxn>
                <a:cxn ang="0">
                  <a:pos x="1" y="37"/>
                </a:cxn>
                <a:cxn ang="0">
                  <a:pos x="0" y="14"/>
                </a:cxn>
                <a:cxn ang="0">
                  <a:pos x="5" y="14"/>
                </a:cxn>
                <a:cxn ang="0">
                  <a:pos x="11" y="13"/>
                </a:cxn>
                <a:cxn ang="0">
                  <a:pos x="17" y="13"/>
                </a:cxn>
                <a:cxn ang="0">
                  <a:pos x="23" y="10"/>
                </a:cxn>
                <a:cxn ang="0">
                  <a:pos x="27" y="9"/>
                </a:cxn>
                <a:cxn ang="0">
                  <a:pos x="33" y="7"/>
                </a:cxn>
                <a:cxn ang="0">
                  <a:pos x="38" y="3"/>
                </a:cxn>
                <a:cxn ang="0">
                  <a:pos x="42" y="0"/>
                </a:cxn>
                <a:cxn ang="0">
                  <a:pos x="49" y="24"/>
                </a:cxn>
                <a:cxn ang="0">
                  <a:pos x="57" y="48"/>
                </a:cxn>
                <a:cxn ang="0">
                  <a:pos x="65" y="74"/>
                </a:cxn>
                <a:cxn ang="0">
                  <a:pos x="74" y="98"/>
                </a:cxn>
              </a:cxnLst>
              <a:rect l="0" t="0" r="r" b="b"/>
              <a:pathLst>
                <a:path w="74" h="112">
                  <a:moveTo>
                    <a:pt x="74" y="98"/>
                  </a:moveTo>
                  <a:lnTo>
                    <a:pt x="65" y="99"/>
                  </a:lnTo>
                  <a:lnTo>
                    <a:pt x="57" y="103"/>
                  </a:lnTo>
                  <a:lnTo>
                    <a:pt x="48" y="106"/>
                  </a:lnTo>
                  <a:lnTo>
                    <a:pt x="39" y="109"/>
                  </a:lnTo>
                  <a:lnTo>
                    <a:pt x="29" y="112"/>
                  </a:lnTo>
                  <a:lnTo>
                    <a:pt x="20" y="112"/>
                  </a:lnTo>
                  <a:lnTo>
                    <a:pt x="11" y="108"/>
                  </a:lnTo>
                  <a:lnTo>
                    <a:pt x="3" y="101"/>
                  </a:lnTo>
                  <a:lnTo>
                    <a:pt x="3" y="81"/>
                  </a:lnTo>
                  <a:lnTo>
                    <a:pt x="2" y="59"/>
                  </a:lnTo>
                  <a:lnTo>
                    <a:pt x="1" y="37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11" y="13"/>
                  </a:lnTo>
                  <a:lnTo>
                    <a:pt x="17" y="13"/>
                  </a:lnTo>
                  <a:lnTo>
                    <a:pt x="23" y="10"/>
                  </a:lnTo>
                  <a:lnTo>
                    <a:pt x="27" y="9"/>
                  </a:lnTo>
                  <a:lnTo>
                    <a:pt x="33" y="7"/>
                  </a:lnTo>
                  <a:lnTo>
                    <a:pt x="38" y="3"/>
                  </a:lnTo>
                  <a:lnTo>
                    <a:pt x="42" y="0"/>
                  </a:lnTo>
                  <a:lnTo>
                    <a:pt x="49" y="24"/>
                  </a:lnTo>
                  <a:lnTo>
                    <a:pt x="57" y="48"/>
                  </a:lnTo>
                  <a:lnTo>
                    <a:pt x="65" y="74"/>
                  </a:lnTo>
                  <a:lnTo>
                    <a:pt x="74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4" name="Freeform 66"/>
            <p:cNvSpPr>
              <a:spLocks/>
            </p:cNvSpPr>
            <p:nvPr/>
          </p:nvSpPr>
          <p:spPr bwMode="auto">
            <a:xfrm>
              <a:off x="3144" y="3235"/>
              <a:ext cx="117" cy="147"/>
            </a:xfrm>
            <a:custGeom>
              <a:avLst/>
              <a:gdLst/>
              <a:ahLst/>
              <a:cxnLst>
                <a:cxn ang="0">
                  <a:pos x="201" y="233"/>
                </a:cxn>
                <a:cxn ang="0">
                  <a:pos x="188" y="238"/>
                </a:cxn>
                <a:cxn ang="0">
                  <a:pos x="177" y="242"/>
                </a:cxn>
                <a:cxn ang="0">
                  <a:pos x="164" y="246"/>
                </a:cxn>
                <a:cxn ang="0">
                  <a:pos x="151" y="251"/>
                </a:cxn>
                <a:cxn ang="0">
                  <a:pos x="139" y="255"/>
                </a:cxn>
                <a:cxn ang="0">
                  <a:pos x="126" y="259"/>
                </a:cxn>
                <a:cxn ang="0">
                  <a:pos x="113" y="262"/>
                </a:cxn>
                <a:cxn ang="0">
                  <a:pos x="101" y="267"/>
                </a:cxn>
                <a:cxn ang="0">
                  <a:pos x="88" y="270"/>
                </a:cxn>
                <a:cxn ang="0">
                  <a:pos x="75" y="274"/>
                </a:cxn>
                <a:cxn ang="0">
                  <a:pos x="63" y="277"/>
                </a:cxn>
                <a:cxn ang="0">
                  <a:pos x="50" y="281"/>
                </a:cxn>
                <a:cxn ang="0">
                  <a:pos x="37" y="284"/>
                </a:cxn>
                <a:cxn ang="0">
                  <a:pos x="25" y="287"/>
                </a:cxn>
                <a:cxn ang="0">
                  <a:pos x="13" y="290"/>
                </a:cxn>
                <a:cxn ang="0">
                  <a:pos x="0" y="293"/>
                </a:cxn>
                <a:cxn ang="0">
                  <a:pos x="5" y="239"/>
                </a:cxn>
                <a:cxn ang="0">
                  <a:pos x="3" y="183"/>
                </a:cxn>
                <a:cxn ang="0">
                  <a:pos x="0" y="127"/>
                </a:cxn>
                <a:cxn ang="0">
                  <a:pos x="1" y="72"/>
                </a:cxn>
                <a:cxn ang="0">
                  <a:pos x="16" y="68"/>
                </a:cxn>
                <a:cxn ang="0">
                  <a:pos x="31" y="65"/>
                </a:cxn>
                <a:cxn ang="0">
                  <a:pos x="45" y="60"/>
                </a:cxn>
                <a:cxn ang="0">
                  <a:pos x="60" y="56"/>
                </a:cxn>
                <a:cxn ang="0">
                  <a:pos x="74" y="51"/>
                </a:cxn>
                <a:cxn ang="0">
                  <a:pos x="89" y="47"/>
                </a:cxn>
                <a:cxn ang="0">
                  <a:pos x="103" y="42"/>
                </a:cxn>
                <a:cxn ang="0">
                  <a:pos x="118" y="37"/>
                </a:cxn>
                <a:cxn ang="0">
                  <a:pos x="132" y="33"/>
                </a:cxn>
                <a:cxn ang="0">
                  <a:pos x="147" y="28"/>
                </a:cxn>
                <a:cxn ang="0">
                  <a:pos x="161" y="24"/>
                </a:cxn>
                <a:cxn ang="0">
                  <a:pos x="176" y="18"/>
                </a:cxn>
                <a:cxn ang="0">
                  <a:pos x="189" y="13"/>
                </a:cxn>
                <a:cxn ang="0">
                  <a:pos x="204" y="9"/>
                </a:cxn>
                <a:cxn ang="0">
                  <a:pos x="218" y="5"/>
                </a:cxn>
                <a:cxn ang="0">
                  <a:pos x="233" y="0"/>
                </a:cxn>
                <a:cxn ang="0">
                  <a:pos x="226" y="59"/>
                </a:cxn>
                <a:cxn ang="0">
                  <a:pos x="216" y="117"/>
                </a:cxn>
                <a:cxn ang="0">
                  <a:pos x="207" y="174"/>
                </a:cxn>
                <a:cxn ang="0">
                  <a:pos x="201" y="233"/>
                </a:cxn>
              </a:cxnLst>
              <a:rect l="0" t="0" r="r" b="b"/>
              <a:pathLst>
                <a:path w="233" h="293">
                  <a:moveTo>
                    <a:pt x="201" y="233"/>
                  </a:moveTo>
                  <a:lnTo>
                    <a:pt x="188" y="238"/>
                  </a:lnTo>
                  <a:lnTo>
                    <a:pt x="177" y="242"/>
                  </a:lnTo>
                  <a:lnTo>
                    <a:pt x="164" y="246"/>
                  </a:lnTo>
                  <a:lnTo>
                    <a:pt x="151" y="251"/>
                  </a:lnTo>
                  <a:lnTo>
                    <a:pt x="139" y="255"/>
                  </a:lnTo>
                  <a:lnTo>
                    <a:pt x="126" y="259"/>
                  </a:lnTo>
                  <a:lnTo>
                    <a:pt x="113" y="262"/>
                  </a:lnTo>
                  <a:lnTo>
                    <a:pt x="101" y="267"/>
                  </a:lnTo>
                  <a:lnTo>
                    <a:pt x="88" y="270"/>
                  </a:lnTo>
                  <a:lnTo>
                    <a:pt x="75" y="274"/>
                  </a:lnTo>
                  <a:lnTo>
                    <a:pt x="63" y="277"/>
                  </a:lnTo>
                  <a:lnTo>
                    <a:pt x="50" y="281"/>
                  </a:lnTo>
                  <a:lnTo>
                    <a:pt x="37" y="284"/>
                  </a:lnTo>
                  <a:lnTo>
                    <a:pt x="25" y="287"/>
                  </a:lnTo>
                  <a:lnTo>
                    <a:pt x="13" y="290"/>
                  </a:lnTo>
                  <a:lnTo>
                    <a:pt x="0" y="293"/>
                  </a:lnTo>
                  <a:lnTo>
                    <a:pt x="5" y="239"/>
                  </a:lnTo>
                  <a:lnTo>
                    <a:pt x="3" y="183"/>
                  </a:lnTo>
                  <a:lnTo>
                    <a:pt x="0" y="127"/>
                  </a:lnTo>
                  <a:lnTo>
                    <a:pt x="1" y="72"/>
                  </a:lnTo>
                  <a:lnTo>
                    <a:pt x="16" y="68"/>
                  </a:lnTo>
                  <a:lnTo>
                    <a:pt x="31" y="65"/>
                  </a:lnTo>
                  <a:lnTo>
                    <a:pt x="45" y="60"/>
                  </a:lnTo>
                  <a:lnTo>
                    <a:pt x="60" y="56"/>
                  </a:lnTo>
                  <a:lnTo>
                    <a:pt x="74" y="51"/>
                  </a:lnTo>
                  <a:lnTo>
                    <a:pt x="89" y="47"/>
                  </a:lnTo>
                  <a:lnTo>
                    <a:pt x="103" y="42"/>
                  </a:lnTo>
                  <a:lnTo>
                    <a:pt x="118" y="37"/>
                  </a:lnTo>
                  <a:lnTo>
                    <a:pt x="132" y="33"/>
                  </a:lnTo>
                  <a:lnTo>
                    <a:pt x="147" y="28"/>
                  </a:lnTo>
                  <a:lnTo>
                    <a:pt x="161" y="24"/>
                  </a:lnTo>
                  <a:lnTo>
                    <a:pt x="176" y="18"/>
                  </a:lnTo>
                  <a:lnTo>
                    <a:pt x="189" y="13"/>
                  </a:lnTo>
                  <a:lnTo>
                    <a:pt x="204" y="9"/>
                  </a:lnTo>
                  <a:lnTo>
                    <a:pt x="218" y="5"/>
                  </a:lnTo>
                  <a:lnTo>
                    <a:pt x="233" y="0"/>
                  </a:lnTo>
                  <a:lnTo>
                    <a:pt x="226" y="59"/>
                  </a:lnTo>
                  <a:lnTo>
                    <a:pt x="216" y="117"/>
                  </a:lnTo>
                  <a:lnTo>
                    <a:pt x="207" y="174"/>
                  </a:lnTo>
                  <a:lnTo>
                    <a:pt x="201" y="2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Freeform 67"/>
            <p:cNvSpPr>
              <a:spLocks/>
            </p:cNvSpPr>
            <p:nvPr/>
          </p:nvSpPr>
          <p:spPr bwMode="auto">
            <a:xfrm>
              <a:off x="2569" y="3433"/>
              <a:ext cx="62" cy="36"/>
            </a:xfrm>
            <a:custGeom>
              <a:avLst/>
              <a:gdLst/>
              <a:ahLst/>
              <a:cxnLst>
                <a:cxn ang="0">
                  <a:pos x="123" y="47"/>
                </a:cxn>
                <a:cxn ang="0">
                  <a:pos x="120" y="53"/>
                </a:cxn>
                <a:cxn ang="0">
                  <a:pos x="118" y="59"/>
                </a:cxn>
                <a:cxn ang="0">
                  <a:pos x="113" y="64"/>
                </a:cxn>
                <a:cxn ang="0">
                  <a:pos x="108" y="70"/>
                </a:cxn>
                <a:cxn ang="0">
                  <a:pos x="91" y="70"/>
                </a:cxn>
                <a:cxn ang="0">
                  <a:pos x="73" y="67"/>
                </a:cxn>
                <a:cxn ang="0">
                  <a:pos x="54" y="62"/>
                </a:cxn>
                <a:cxn ang="0">
                  <a:pos x="37" y="55"/>
                </a:cxn>
                <a:cxn ang="0">
                  <a:pos x="22" y="46"/>
                </a:cxn>
                <a:cxn ang="0">
                  <a:pos x="9" y="33"/>
                </a:cxn>
                <a:cxn ang="0">
                  <a:pos x="2" y="18"/>
                </a:cxn>
                <a:cxn ang="0">
                  <a:pos x="0" y="0"/>
                </a:cxn>
                <a:cxn ang="0">
                  <a:pos x="13" y="11"/>
                </a:cxn>
                <a:cxn ang="0">
                  <a:pos x="27" y="22"/>
                </a:cxn>
                <a:cxn ang="0">
                  <a:pos x="42" y="31"/>
                </a:cxn>
                <a:cxn ang="0">
                  <a:pos x="57" y="38"/>
                </a:cxn>
                <a:cxn ang="0">
                  <a:pos x="73" y="43"/>
                </a:cxn>
                <a:cxn ang="0">
                  <a:pos x="90" y="46"/>
                </a:cxn>
                <a:cxn ang="0">
                  <a:pos x="106" y="47"/>
                </a:cxn>
                <a:cxn ang="0">
                  <a:pos x="123" y="47"/>
                </a:cxn>
              </a:cxnLst>
              <a:rect l="0" t="0" r="r" b="b"/>
              <a:pathLst>
                <a:path w="123" h="70">
                  <a:moveTo>
                    <a:pt x="123" y="47"/>
                  </a:moveTo>
                  <a:lnTo>
                    <a:pt x="120" y="53"/>
                  </a:lnTo>
                  <a:lnTo>
                    <a:pt x="118" y="59"/>
                  </a:lnTo>
                  <a:lnTo>
                    <a:pt x="113" y="64"/>
                  </a:lnTo>
                  <a:lnTo>
                    <a:pt x="108" y="70"/>
                  </a:lnTo>
                  <a:lnTo>
                    <a:pt x="91" y="70"/>
                  </a:lnTo>
                  <a:lnTo>
                    <a:pt x="73" y="67"/>
                  </a:lnTo>
                  <a:lnTo>
                    <a:pt x="54" y="62"/>
                  </a:lnTo>
                  <a:lnTo>
                    <a:pt x="37" y="55"/>
                  </a:lnTo>
                  <a:lnTo>
                    <a:pt x="22" y="46"/>
                  </a:lnTo>
                  <a:lnTo>
                    <a:pt x="9" y="33"/>
                  </a:lnTo>
                  <a:lnTo>
                    <a:pt x="2" y="18"/>
                  </a:lnTo>
                  <a:lnTo>
                    <a:pt x="0" y="0"/>
                  </a:lnTo>
                  <a:lnTo>
                    <a:pt x="13" y="11"/>
                  </a:lnTo>
                  <a:lnTo>
                    <a:pt x="27" y="22"/>
                  </a:lnTo>
                  <a:lnTo>
                    <a:pt x="42" y="31"/>
                  </a:lnTo>
                  <a:lnTo>
                    <a:pt x="57" y="38"/>
                  </a:lnTo>
                  <a:lnTo>
                    <a:pt x="73" y="43"/>
                  </a:lnTo>
                  <a:lnTo>
                    <a:pt x="90" y="46"/>
                  </a:lnTo>
                  <a:lnTo>
                    <a:pt x="106" y="47"/>
                  </a:lnTo>
                  <a:lnTo>
                    <a:pt x="123" y="47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Freeform 68"/>
            <p:cNvSpPr>
              <a:spLocks/>
            </p:cNvSpPr>
            <p:nvPr/>
          </p:nvSpPr>
          <p:spPr bwMode="auto">
            <a:xfrm>
              <a:off x="2559" y="3459"/>
              <a:ext cx="74" cy="85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58" y="37"/>
                </a:cxn>
                <a:cxn ang="0">
                  <a:pos x="53" y="43"/>
                </a:cxn>
                <a:cxn ang="0">
                  <a:pos x="56" y="46"/>
                </a:cxn>
                <a:cxn ang="0">
                  <a:pos x="63" y="46"/>
                </a:cxn>
                <a:cxn ang="0">
                  <a:pos x="77" y="43"/>
                </a:cxn>
                <a:cxn ang="0">
                  <a:pos x="90" y="43"/>
                </a:cxn>
                <a:cxn ang="0">
                  <a:pos x="103" y="42"/>
                </a:cxn>
                <a:cxn ang="0">
                  <a:pos x="109" y="47"/>
                </a:cxn>
                <a:cxn ang="0">
                  <a:pos x="92" y="48"/>
                </a:cxn>
                <a:cxn ang="0">
                  <a:pos x="78" y="53"/>
                </a:cxn>
                <a:cxn ang="0">
                  <a:pos x="68" y="60"/>
                </a:cxn>
                <a:cxn ang="0">
                  <a:pos x="64" y="66"/>
                </a:cxn>
                <a:cxn ang="0">
                  <a:pos x="66" y="68"/>
                </a:cxn>
                <a:cxn ang="0">
                  <a:pos x="74" y="68"/>
                </a:cxn>
                <a:cxn ang="0">
                  <a:pos x="85" y="65"/>
                </a:cxn>
                <a:cxn ang="0">
                  <a:pos x="96" y="63"/>
                </a:cxn>
                <a:cxn ang="0">
                  <a:pos x="106" y="62"/>
                </a:cxn>
                <a:cxn ang="0">
                  <a:pos x="113" y="70"/>
                </a:cxn>
                <a:cxn ang="0">
                  <a:pos x="102" y="70"/>
                </a:cxn>
                <a:cxn ang="0">
                  <a:pos x="92" y="71"/>
                </a:cxn>
                <a:cxn ang="0">
                  <a:pos x="81" y="76"/>
                </a:cxn>
                <a:cxn ang="0">
                  <a:pos x="73" y="84"/>
                </a:cxn>
                <a:cxn ang="0">
                  <a:pos x="82" y="86"/>
                </a:cxn>
                <a:cxn ang="0">
                  <a:pos x="93" y="85"/>
                </a:cxn>
                <a:cxn ang="0">
                  <a:pos x="103" y="84"/>
                </a:cxn>
                <a:cxn ang="0">
                  <a:pos x="113" y="85"/>
                </a:cxn>
                <a:cxn ang="0">
                  <a:pos x="124" y="105"/>
                </a:cxn>
                <a:cxn ang="0">
                  <a:pos x="141" y="139"/>
                </a:cxn>
                <a:cxn ang="0">
                  <a:pos x="143" y="167"/>
                </a:cxn>
                <a:cxn ang="0">
                  <a:pos x="126" y="168"/>
                </a:cxn>
                <a:cxn ang="0">
                  <a:pos x="102" y="155"/>
                </a:cxn>
                <a:cxn ang="0">
                  <a:pos x="79" y="137"/>
                </a:cxn>
                <a:cxn ang="0">
                  <a:pos x="59" y="119"/>
                </a:cxn>
                <a:cxn ang="0">
                  <a:pos x="41" y="99"/>
                </a:cxn>
                <a:cxn ang="0">
                  <a:pos x="24" y="77"/>
                </a:cxn>
                <a:cxn ang="0">
                  <a:pos x="9" y="55"/>
                </a:cxn>
                <a:cxn ang="0">
                  <a:pos x="0" y="31"/>
                </a:cxn>
                <a:cxn ang="0">
                  <a:pos x="13" y="9"/>
                </a:cxn>
                <a:cxn ang="0">
                  <a:pos x="28" y="5"/>
                </a:cxn>
                <a:cxn ang="0">
                  <a:pos x="41" y="16"/>
                </a:cxn>
                <a:cxn ang="0">
                  <a:pos x="56" y="24"/>
                </a:cxn>
                <a:cxn ang="0">
                  <a:pos x="70" y="28"/>
                </a:cxn>
              </a:cxnLst>
              <a:rect l="0" t="0" r="r" b="b"/>
              <a:pathLst>
                <a:path w="148" h="170">
                  <a:moveTo>
                    <a:pt x="77" y="30"/>
                  </a:moveTo>
                  <a:lnTo>
                    <a:pt x="70" y="31"/>
                  </a:lnTo>
                  <a:lnTo>
                    <a:pt x="64" y="33"/>
                  </a:lnTo>
                  <a:lnTo>
                    <a:pt x="58" y="37"/>
                  </a:lnTo>
                  <a:lnTo>
                    <a:pt x="53" y="42"/>
                  </a:lnTo>
                  <a:lnTo>
                    <a:pt x="53" y="43"/>
                  </a:lnTo>
                  <a:lnTo>
                    <a:pt x="55" y="45"/>
                  </a:lnTo>
                  <a:lnTo>
                    <a:pt x="56" y="46"/>
                  </a:lnTo>
                  <a:lnTo>
                    <a:pt x="56" y="47"/>
                  </a:lnTo>
                  <a:lnTo>
                    <a:pt x="63" y="46"/>
                  </a:lnTo>
                  <a:lnTo>
                    <a:pt x="70" y="45"/>
                  </a:lnTo>
                  <a:lnTo>
                    <a:pt x="77" y="43"/>
                  </a:lnTo>
                  <a:lnTo>
                    <a:pt x="83" y="43"/>
                  </a:lnTo>
                  <a:lnTo>
                    <a:pt x="90" y="43"/>
                  </a:lnTo>
                  <a:lnTo>
                    <a:pt x="97" y="43"/>
                  </a:lnTo>
                  <a:lnTo>
                    <a:pt x="103" y="42"/>
                  </a:lnTo>
                  <a:lnTo>
                    <a:pt x="109" y="40"/>
                  </a:lnTo>
                  <a:lnTo>
                    <a:pt x="109" y="47"/>
                  </a:lnTo>
                  <a:lnTo>
                    <a:pt x="101" y="48"/>
                  </a:lnTo>
                  <a:lnTo>
                    <a:pt x="92" y="48"/>
                  </a:lnTo>
                  <a:lnTo>
                    <a:pt x="83" y="50"/>
                  </a:lnTo>
                  <a:lnTo>
                    <a:pt x="78" y="53"/>
                  </a:lnTo>
                  <a:lnTo>
                    <a:pt x="73" y="55"/>
                  </a:lnTo>
                  <a:lnTo>
                    <a:pt x="68" y="60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65" y="68"/>
                  </a:lnTo>
                  <a:lnTo>
                    <a:pt x="66" y="68"/>
                  </a:lnTo>
                  <a:lnTo>
                    <a:pt x="68" y="69"/>
                  </a:lnTo>
                  <a:lnTo>
                    <a:pt x="74" y="68"/>
                  </a:lnTo>
                  <a:lnTo>
                    <a:pt x="79" y="66"/>
                  </a:lnTo>
                  <a:lnTo>
                    <a:pt x="85" y="65"/>
                  </a:lnTo>
                  <a:lnTo>
                    <a:pt x="90" y="64"/>
                  </a:lnTo>
                  <a:lnTo>
                    <a:pt x="96" y="63"/>
                  </a:lnTo>
                  <a:lnTo>
                    <a:pt x="102" y="63"/>
                  </a:lnTo>
                  <a:lnTo>
                    <a:pt x="106" y="62"/>
                  </a:lnTo>
                  <a:lnTo>
                    <a:pt x="112" y="62"/>
                  </a:lnTo>
                  <a:lnTo>
                    <a:pt x="113" y="70"/>
                  </a:lnTo>
                  <a:lnTo>
                    <a:pt x="108" y="70"/>
                  </a:lnTo>
                  <a:lnTo>
                    <a:pt x="102" y="70"/>
                  </a:lnTo>
                  <a:lnTo>
                    <a:pt x="96" y="71"/>
                  </a:lnTo>
                  <a:lnTo>
                    <a:pt x="92" y="71"/>
                  </a:lnTo>
                  <a:lnTo>
                    <a:pt x="86" y="73"/>
                  </a:lnTo>
                  <a:lnTo>
                    <a:pt x="81" y="76"/>
                  </a:lnTo>
                  <a:lnTo>
                    <a:pt x="77" y="79"/>
                  </a:lnTo>
                  <a:lnTo>
                    <a:pt x="73" y="84"/>
                  </a:lnTo>
                  <a:lnTo>
                    <a:pt x="78" y="87"/>
                  </a:lnTo>
                  <a:lnTo>
                    <a:pt x="82" y="86"/>
                  </a:lnTo>
                  <a:lnTo>
                    <a:pt x="88" y="85"/>
                  </a:lnTo>
                  <a:lnTo>
                    <a:pt x="93" y="85"/>
                  </a:lnTo>
                  <a:lnTo>
                    <a:pt x="98" y="84"/>
                  </a:lnTo>
                  <a:lnTo>
                    <a:pt x="103" y="84"/>
                  </a:lnTo>
                  <a:lnTo>
                    <a:pt x="108" y="85"/>
                  </a:lnTo>
                  <a:lnTo>
                    <a:pt x="113" y="85"/>
                  </a:lnTo>
                  <a:lnTo>
                    <a:pt x="118" y="87"/>
                  </a:lnTo>
                  <a:lnTo>
                    <a:pt x="124" y="105"/>
                  </a:lnTo>
                  <a:lnTo>
                    <a:pt x="133" y="122"/>
                  </a:lnTo>
                  <a:lnTo>
                    <a:pt x="141" y="139"/>
                  </a:lnTo>
                  <a:lnTo>
                    <a:pt x="148" y="156"/>
                  </a:lnTo>
                  <a:lnTo>
                    <a:pt x="143" y="167"/>
                  </a:lnTo>
                  <a:lnTo>
                    <a:pt x="135" y="170"/>
                  </a:lnTo>
                  <a:lnTo>
                    <a:pt x="126" y="168"/>
                  </a:lnTo>
                  <a:lnTo>
                    <a:pt x="115" y="163"/>
                  </a:lnTo>
                  <a:lnTo>
                    <a:pt x="102" y="155"/>
                  </a:lnTo>
                  <a:lnTo>
                    <a:pt x="89" y="146"/>
                  </a:lnTo>
                  <a:lnTo>
                    <a:pt x="79" y="137"/>
                  </a:lnTo>
                  <a:lnTo>
                    <a:pt x="70" y="130"/>
                  </a:lnTo>
                  <a:lnTo>
                    <a:pt x="59" y="119"/>
                  </a:lnTo>
                  <a:lnTo>
                    <a:pt x="50" y="109"/>
                  </a:lnTo>
                  <a:lnTo>
                    <a:pt x="41" y="99"/>
                  </a:lnTo>
                  <a:lnTo>
                    <a:pt x="33" y="88"/>
                  </a:lnTo>
                  <a:lnTo>
                    <a:pt x="24" y="77"/>
                  </a:lnTo>
                  <a:lnTo>
                    <a:pt x="15" y="66"/>
                  </a:lnTo>
                  <a:lnTo>
                    <a:pt x="9" y="55"/>
                  </a:lnTo>
                  <a:lnTo>
                    <a:pt x="2" y="43"/>
                  </a:lnTo>
                  <a:lnTo>
                    <a:pt x="0" y="31"/>
                  </a:lnTo>
                  <a:lnTo>
                    <a:pt x="5" y="19"/>
                  </a:lnTo>
                  <a:lnTo>
                    <a:pt x="13" y="9"/>
                  </a:lnTo>
                  <a:lnTo>
                    <a:pt x="22" y="0"/>
                  </a:lnTo>
                  <a:lnTo>
                    <a:pt x="28" y="5"/>
                  </a:lnTo>
                  <a:lnTo>
                    <a:pt x="35" y="11"/>
                  </a:lnTo>
                  <a:lnTo>
                    <a:pt x="41" y="16"/>
                  </a:lnTo>
                  <a:lnTo>
                    <a:pt x="48" y="19"/>
                  </a:lnTo>
                  <a:lnTo>
                    <a:pt x="56" y="24"/>
                  </a:lnTo>
                  <a:lnTo>
                    <a:pt x="63" y="26"/>
                  </a:lnTo>
                  <a:lnTo>
                    <a:pt x="70" y="28"/>
                  </a:lnTo>
                  <a:lnTo>
                    <a:pt x="77" y="30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7" name="Freeform 69"/>
            <p:cNvSpPr>
              <a:spLocks/>
            </p:cNvSpPr>
            <p:nvPr/>
          </p:nvSpPr>
          <p:spPr bwMode="auto">
            <a:xfrm>
              <a:off x="2872" y="3488"/>
              <a:ext cx="64" cy="27"/>
            </a:xfrm>
            <a:custGeom>
              <a:avLst/>
              <a:gdLst/>
              <a:ahLst/>
              <a:cxnLst>
                <a:cxn ang="0">
                  <a:pos x="126" y="19"/>
                </a:cxn>
                <a:cxn ang="0">
                  <a:pos x="111" y="24"/>
                </a:cxn>
                <a:cxn ang="0">
                  <a:pos x="97" y="31"/>
                </a:cxn>
                <a:cxn ang="0">
                  <a:pos x="81" y="37"/>
                </a:cxn>
                <a:cxn ang="0">
                  <a:pos x="66" y="43"/>
                </a:cxn>
                <a:cxn ang="0">
                  <a:pos x="50" y="49"/>
                </a:cxn>
                <a:cxn ang="0">
                  <a:pos x="34" y="52"/>
                </a:cxn>
                <a:cxn ang="0">
                  <a:pos x="18" y="54"/>
                </a:cxn>
                <a:cxn ang="0">
                  <a:pos x="1" y="56"/>
                </a:cxn>
                <a:cxn ang="0">
                  <a:pos x="0" y="50"/>
                </a:cxn>
                <a:cxn ang="0">
                  <a:pos x="1" y="45"/>
                </a:cxn>
                <a:cxn ang="0">
                  <a:pos x="4" y="39"/>
                </a:cxn>
                <a:cxn ang="0">
                  <a:pos x="6" y="35"/>
                </a:cxn>
                <a:cxn ang="0">
                  <a:pos x="22" y="35"/>
                </a:cxn>
                <a:cxn ang="0">
                  <a:pos x="38" y="33"/>
                </a:cxn>
                <a:cxn ang="0">
                  <a:pos x="53" y="29"/>
                </a:cxn>
                <a:cxn ang="0">
                  <a:pos x="68" y="24"/>
                </a:cxn>
                <a:cxn ang="0">
                  <a:pos x="83" y="19"/>
                </a:cxn>
                <a:cxn ang="0">
                  <a:pos x="97" y="12"/>
                </a:cxn>
                <a:cxn ang="0">
                  <a:pos x="112" y="6"/>
                </a:cxn>
                <a:cxn ang="0">
                  <a:pos x="126" y="0"/>
                </a:cxn>
                <a:cxn ang="0">
                  <a:pos x="128" y="4"/>
                </a:cxn>
                <a:cxn ang="0">
                  <a:pos x="128" y="8"/>
                </a:cxn>
                <a:cxn ang="0">
                  <a:pos x="127" y="14"/>
                </a:cxn>
                <a:cxn ang="0">
                  <a:pos x="126" y="19"/>
                </a:cxn>
              </a:cxnLst>
              <a:rect l="0" t="0" r="r" b="b"/>
              <a:pathLst>
                <a:path w="128" h="56">
                  <a:moveTo>
                    <a:pt x="126" y="19"/>
                  </a:moveTo>
                  <a:lnTo>
                    <a:pt x="111" y="24"/>
                  </a:lnTo>
                  <a:lnTo>
                    <a:pt x="97" y="31"/>
                  </a:lnTo>
                  <a:lnTo>
                    <a:pt x="81" y="37"/>
                  </a:lnTo>
                  <a:lnTo>
                    <a:pt x="66" y="43"/>
                  </a:lnTo>
                  <a:lnTo>
                    <a:pt x="50" y="49"/>
                  </a:lnTo>
                  <a:lnTo>
                    <a:pt x="34" y="52"/>
                  </a:lnTo>
                  <a:lnTo>
                    <a:pt x="18" y="54"/>
                  </a:lnTo>
                  <a:lnTo>
                    <a:pt x="1" y="56"/>
                  </a:lnTo>
                  <a:lnTo>
                    <a:pt x="0" y="50"/>
                  </a:lnTo>
                  <a:lnTo>
                    <a:pt x="1" y="45"/>
                  </a:lnTo>
                  <a:lnTo>
                    <a:pt x="4" y="39"/>
                  </a:lnTo>
                  <a:lnTo>
                    <a:pt x="6" y="35"/>
                  </a:lnTo>
                  <a:lnTo>
                    <a:pt x="22" y="35"/>
                  </a:lnTo>
                  <a:lnTo>
                    <a:pt x="38" y="33"/>
                  </a:lnTo>
                  <a:lnTo>
                    <a:pt x="53" y="29"/>
                  </a:lnTo>
                  <a:lnTo>
                    <a:pt x="68" y="24"/>
                  </a:lnTo>
                  <a:lnTo>
                    <a:pt x="83" y="19"/>
                  </a:lnTo>
                  <a:lnTo>
                    <a:pt x="97" y="12"/>
                  </a:lnTo>
                  <a:lnTo>
                    <a:pt x="112" y="6"/>
                  </a:lnTo>
                  <a:lnTo>
                    <a:pt x="126" y="0"/>
                  </a:lnTo>
                  <a:lnTo>
                    <a:pt x="128" y="4"/>
                  </a:lnTo>
                  <a:lnTo>
                    <a:pt x="128" y="8"/>
                  </a:lnTo>
                  <a:lnTo>
                    <a:pt x="127" y="14"/>
                  </a:lnTo>
                  <a:lnTo>
                    <a:pt x="126" y="19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8" name="Freeform 70"/>
            <p:cNvSpPr>
              <a:spLocks/>
            </p:cNvSpPr>
            <p:nvPr/>
          </p:nvSpPr>
          <p:spPr bwMode="auto">
            <a:xfrm>
              <a:off x="2555" y="3491"/>
              <a:ext cx="3" cy="6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" y="11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4" y="5"/>
                </a:cxn>
                <a:cxn ang="0">
                  <a:pos x="5" y="8"/>
                </a:cxn>
                <a:cxn ang="0">
                  <a:pos x="7" y="12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lnTo>
                    <a:pt x="5" y="11"/>
                  </a:lnTo>
                  <a:lnTo>
                    <a:pt x="1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4" y="5"/>
                  </a:lnTo>
                  <a:lnTo>
                    <a:pt x="5" y="8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9" name="Freeform 71"/>
            <p:cNvSpPr>
              <a:spLocks/>
            </p:cNvSpPr>
            <p:nvPr/>
          </p:nvSpPr>
          <p:spPr bwMode="auto">
            <a:xfrm>
              <a:off x="2880" y="3507"/>
              <a:ext cx="107" cy="69"/>
            </a:xfrm>
            <a:custGeom>
              <a:avLst/>
              <a:gdLst/>
              <a:ahLst/>
              <a:cxnLst>
                <a:cxn ang="0">
                  <a:pos x="103" y="6"/>
                </a:cxn>
                <a:cxn ang="0">
                  <a:pos x="91" y="11"/>
                </a:cxn>
                <a:cxn ang="0">
                  <a:pos x="81" y="16"/>
                </a:cxn>
                <a:cxn ang="0">
                  <a:pos x="72" y="24"/>
                </a:cxn>
                <a:cxn ang="0">
                  <a:pos x="68" y="31"/>
                </a:cxn>
                <a:cxn ang="0">
                  <a:pos x="71" y="34"/>
                </a:cxn>
                <a:cxn ang="0">
                  <a:pos x="78" y="33"/>
                </a:cxn>
                <a:cxn ang="0">
                  <a:pos x="90" y="27"/>
                </a:cxn>
                <a:cxn ang="0">
                  <a:pos x="103" y="21"/>
                </a:cxn>
                <a:cxn ang="0">
                  <a:pos x="117" y="16"/>
                </a:cxn>
                <a:cxn ang="0">
                  <a:pos x="125" y="15"/>
                </a:cxn>
                <a:cxn ang="0">
                  <a:pos x="127" y="19"/>
                </a:cxn>
                <a:cxn ang="0">
                  <a:pos x="123" y="22"/>
                </a:cxn>
                <a:cxn ang="0">
                  <a:pos x="111" y="26"/>
                </a:cxn>
                <a:cxn ang="0">
                  <a:pos x="100" y="30"/>
                </a:cxn>
                <a:cxn ang="0">
                  <a:pos x="90" y="37"/>
                </a:cxn>
                <a:cxn ang="0">
                  <a:pos x="91" y="46"/>
                </a:cxn>
                <a:cxn ang="0">
                  <a:pos x="102" y="43"/>
                </a:cxn>
                <a:cxn ang="0">
                  <a:pos x="113" y="41"/>
                </a:cxn>
                <a:cxn ang="0">
                  <a:pos x="125" y="37"/>
                </a:cxn>
                <a:cxn ang="0">
                  <a:pos x="135" y="31"/>
                </a:cxn>
                <a:cxn ang="0">
                  <a:pos x="135" y="42"/>
                </a:cxn>
                <a:cxn ang="0">
                  <a:pos x="123" y="44"/>
                </a:cxn>
                <a:cxn ang="0">
                  <a:pos x="111" y="49"/>
                </a:cxn>
                <a:cxn ang="0">
                  <a:pos x="101" y="56"/>
                </a:cxn>
                <a:cxn ang="0">
                  <a:pos x="97" y="63"/>
                </a:cxn>
                <a:cxn ang="0">
                  <a:pos x="101" y="65"/>
                </a:cxn>
                <a:cxn ang="0">
                  <a:pos x="109" y="64"/>
                </a:cxn>
                <a:cxn ang="0">
                  <a:pos x="121" y="61"/>
                </a:cxn>
                <a:cxn ang="0">
                  <a:pos x="133" y="59"/>
                </a:cxn>
                <a:cxn ang="0">
                  <a:pos x="146" y="56"/>
                </a:cxn>
                <a:cxn ang="0">
                  <a:pos x="158" y="63"/>
                </a:cxn>
                <a:cxn ang="0">
                  <a:pos x="172" y="78"/>
                </a:cxn>
                <a:cxn ang="0">
                  <a:pos x="189" y="91"/>
                </a:cxn>
                <a:cxn ang="0">
                  <a:pos x="206" y="104"/>
                </a:cxn>
                <a:cxn ang="0">
                  <a:pos x="206" y="122"/>
                </a:cxn>
                <a:cxn ang="0">
                  <a:pos x="188" y="136"/>
                </a:cxn>
                <a:cxn ang="0">
                  <a:pos x="166" y="140"/>
                </a:cxn>
                <a:cxn ang="0">
                  <a:pos x="142" y="134"/>
                </a:cxn>
                <a:cxn ang="0">
                  <a:pos x="116" y="124"/>
                </a:cxn>
                <a:cxn ang="0">
                  <a:pos x="89" y="111"/>
                </a:cxn>
                <a:cxn ang="0">
                  <a:pos x="62" y="99"/>
                </a:cxn>
                <a:cxn ang="0">
                  <a:pos x="36" y="90"/>
                </a:cxn>
                <a:cxn ang="0">
                  <a:pos x="13" y="86"/>
                </a:cxn>
                <a:cxn ang="0">
                  <a:pos x="2" y="74"/>
                </a:cxn>
                <a:cxn ang="0">
                  <a:pos x="0" y="58"/>
                </a:cxn>
                <a:cxn ang="0">
                  <a:pos x="4" y="41"/>
                </a:cxn>
                <a:cxn ang="0">
                  <a:pos x="18" y="31"/>
                </a:cxn>
                <a:cxn ang="0">
                  <a:pos x="44" y="26"/>
                </a:cxn>
                <a:cxn ang="0">
                  <a:pos x="70" y="16"/>
                </a:cxn>
                <a:cxn ang="0">
                  <a:pos x="95" y="6"/>
                </a:cxn>
                <a:cxn ang="0">
                  <a:pos x="109" y="4"/>
                </a:cxn>
              </a:cxnLst>
              <a:rect l="0" t="0" r="r" b="b"/>
              <a:pathLst>
                <a:path w="214" h="140">
                  <a:moveTo>
                    <a:pt x="109" y="4"/>
                  </a:moveTo>
                  <a:lnTo>
                    <a:pt x="103" y="6"/>
                  </a:lnTo>
                  <a:lnTo>
                    <a:pt x="97" y="8"/>
                  </a:lnTo>
                  <a:lnTo>
                    <a:pt x="91" y="11"/>
                  </a:lnTo>
                  <a:lnTo>
                    <a:pt x="86" y="13"/>
                  </a:lnTo>
                  <a:lnTo>
                    <a:pt x="81" y="16"/>
                  </a:lnTo>
                  <a:lnTo>
                    <a:pt x="77" y="20"/>
                  </a:lnTo>
                  <a:lnTo>
                    <a:pt x="72" y="24"/>
                  </a:lnTo>
                  <a:lnTo>
                    <a:pt x="68" y="30"/>
                  </a:lnTo>
                  <a:lnTo>
                    <a:pt x="68" y="31"/>
                  </a:lnTo>
                  <a:lnTo>
                    <a:pt x="70" y="33"/>
                  </a:lnTo>
                  <a:lnTo>
                    <a:pt x="71" y="34"/>
                  </a:lnTo>
                  <a:lnTo>
                    <a:pt x="72" y="35"/>
                  </a:lnTo>
                  <a:lnTo>
                    <a:pt x="78" y="33"/>
                  </a:lnTo>
                  <a:lnTo>
                    <a:pt x="85" y="30"/>
                  </a:lnTo>
                  <a:lnTo>
                    <a:pt x="90" y="27"/>
                  </a:lnTo>
                  <a:lnTo>
                    <a:pt x="96" y="23"/>
                  </a:lnTo>
                  <a:lnTo>
                    <a:pt x="103" y="21"/>
                  </a:lnTo>
                  <a:lnTo>
                    <a:pt x="110" y="19"/>
                  </a:lnTo>
                  <a:lnTo>
                    <a:pt x="117" y="16"/>
                  </a:lnTo>
                  <a:lnTo>
                    <a:pt x="124" y="15"/>
                  </a:lnTo>
                  <a:lnTo>
                    <a:pt x="125" y="15"/>
                  </a:lnTo>
                  <a:lnTo>
                    <a:pt x="126" y="18"/>
                  </a:lnTo>
                  <a:lnTo>
                    <a:pt x="127" y="19"/>
                  </a:lnTo>
                  <a:lnTo>
                    <a:pt x="128" y="21"/>
                  </a:lnTo>
                  <a:lnTo>
                    <a:pt x="123" y="22"/>
                  </a:lnTo>
                  <a:lnTo>
                    <a:pt x="117" y="24"/>
                  </a:lnTo>
                  <a:lnTo>
                    <a:pt x="111" y="26"/>
                  </a:lnTo>
                  <a:lnTo>
                    <a:pt x="105" y="28"/>
                  </a:lnTo>
                  <a:lnTo>
                    <a:pt x="100" y="30"/>
                  </a:lnTo>
                  <a:lnTo>
                    <a:pt x="95" y="33"/>
                  </a:lnTo>
                  <a:lnTo>
                    <a:pt x="90" y="37"/>
                  </a:lnTo>
                  <a:lnTo>
                    <a:pt x="87" y="42"/>
                  </a:lnTo>
                  <a:lnTo>
                    <a:pt x="91" y="46"/>
                  </a:lnTo>
                  <a:lnTo>
                    <a:pt x="97" y="44"/>
                  </a:lnTo>
                  <a:lnTo>
                    <a:pt x="102" y="43"/>
                  </a:lnTo>
                  <a:lnTo>
                    <a:pt x="108" y="42"/>
                  </a:lnTo>
                  <a:lnTo>
                    <a:pt x="113" y="41"/>
                  </a:lnTo>
                  <a:lnTo>
                    <a:pt x="119" y="38"/>
                  </a:lnTo>
                  <a:lnTo>
                    <a:pt x="125" y="37"/>
                  </a:lnTo>
                  <a:lnTo>
                    <a:pt x="130" y="35"/>
                  </a:lnTo>
                  <a:lnTo>
                    <a:pt x="135" y="31"/>
                  </a:lnTo>
                  <a:lnTo>
                    <a:pt x="141" y="41"/>
                  </a:lnTo>
                  <a:lnTo>
                    <a:pt x="135" y="42"/>
                  </a:lnTo>
                  <a:lnTo>
                    <a:pt x="128" y="43"/>
                  </a:lnTo>
                  <a:lnTo>
                    <a:pt x="123" y="44"/>
                  </a:lnTo>
                  <a:lnTo>
                    <a:pt x="117" y="46"/>
                  </a:lnTo>
                  <a:lnTo>
                    <a:pt x="111" y="49"/>
                  </a:lnTo>
                  <a:lnTo>
                    <a:pt x="105" y="51"/>
                  </a:lnTo>
                  <a:lnTo>
                    <a:pt x="101" y="56"/>
                  </a:lnTo>
                  <a:lnTo>
                    <a:pt x="96" y="60"/>
                  </a:lnTo>
                  <a:lnTo>
                    <a:pt x="97" y="63"/>
                  </a:lnTo>
                  <a:lnTo>
                    <a:pt x="98" y="64"/>
                  </a:lnTo>
                  <a:lnTo>
                    <a:pt x="101" y="65"/>
                  </a:lnTo>
                  <a:lnTo>
                    <a:pt x="103" y="65"/>
                  </a:lnTo>
                  <a:lnTo>
                    <a:pt x="109" y="64"/>
                  </a:lnTo>
                  <a:lnTo>
                    <a:pt x="116" y="63"/>
                  </a:lnTo>
                  <a:lnTo>
                    <a:pt x="121" y="61"/>
                  </a:lnTo>
                  <a:lnTo>
                    <a:pt x="127" y="60"/>
                  </a:lnTo>
                  <a:lnTo>
                    <a:pt x="133" y="59"/>
                  </a:lnTo>
                  <a:lnTo>
                    <a:pt x="140" y="57"/>
                  </a:lnTo>
                  <a:lnTo>
                    <a:pt x="146" y="56"/>
                  </a:lnTo>
                  <a:lnTo>
                    <a:pt x="151" y="53"/>
                  </a:lnTo>
                  <a:lnTo>
                    <a:pt x="158" y="63"/>
                  </a:lnTo>
                  <a:lnTo>
                    <a:pt x="165" y="71"/>
                  </a:lnTo>
                  <a:lnTo>
                    <a:pt x="172" y="78"/>
                  </a:lnTo>
                  <a:lnTo>
                    <a:pt x="181" y="84"/>
                  </a:lnTo>
                  <a:lnTo>
                    <a:pt x="189" y="91"/>
                  </a:lnTo>
                  <a:lnTo>
                    <a:pt x="198" y="97"/>
                  </a:lnTo>
                  <a:lnTo>
                    <a:pt x="206" y="104"/>
                  </a:lnTo>
                  <a:lnTo>
                    <a:pt x="214" y="110"/>
                  </a:lnTo>
                  <a:lnTo>
                    <a:pt x="206" y="122"/>
                  </a:lnTo>
                  <a:lnTo>
                    <a:pt x="198" y="132"/>
                  </a:lnTo>
                  <a:lnTo>
                    <a:pt x="188" y="136"/>
                  </a:lnTo>
                  <a:lnTo>
                    <a:pt x="178" y="140"/>
                  </a:lnTo>
                  <a:lnTo>
                    <a:pt x="166" y="140"/>
                  </a:lnTo>
                  <a:lnTo>
                    <a:pt x="154" y="139"/>
                  </a:lnTo>
                  <a:lnTo>
                    <a:pt x="142" y="134"/>
                  </a:lnTo>
                  <a:lnTo>
                    <a:pt x="130" y="129"/>
                  </a:lnTo>
                  <a:lnTo>
                    <a:pt x="116" y="124"/>
                  </a:lnTo>
                  <a:lnTo>
                    <a:pt x="102" y="118"/>
                  </a:lnTo>
                  <a:lnTo>
                    <a:pt x="89" y="111"/>
                  </a:lnTo>
                  <a:lnTo>
                    <a:pt x="75" y="104"/>
                  </a:lnTo>
                  <a:lnTo>
                    <a:pt x="62" y="99"/>
                  </a:lnTo>
                  <a:lnTo>
                    <a:pt x="49" y="94"/>
                  </a:lnTo>
                  <a:lnTo>
                    <a:pt x="36" y="90"/>
                  </a:lnTo>
                  <a:lnTo>
                    <a:pt x="23" y="89"/>
                  </a:lnTo>
                  <a:lnTo>
                    <a:pt x="13" y="86"/>
                  </a:lnTo>
                  <a:lnTo>
                    <a:pt x="6" y="81"/>
                  </a:lnTo>
                  <a:lnTo>
                    <a:pt x="2" y="74"/>
                  </a:lnTo>
                  <a:lnTo>
                    <a:pt x="0" y="66"/>
                  </a:lnTo>
                  <a:lnTo>
                    <a:pt x="0" y="58"/>
                  </a:lnTo>
                  <a:lnTo>
                    <a:pt x="2" y="49"/>
                  </a:lnTo>
                  <a:lnTo>
                    <a:pt x="4" y="41"/>
                  </a:lnTo>
                  <a:lnTo>
                    <a:pt x="4" y="33"/>
                  </a:lnTo>
                  <a:lnTo>
                    <a:pt x="18" y="31"/>
                  </a:lnTo>
                  <a:lnTo>
                    <a:pt x="30" y="29"/>
                  </a:lnTo>
                  <a:lnTo>
                    <a:pt x="44" y="26"/>
                  </a:lnTo>
                  <a:lnTo>
                    <a:pt x="57" y="21"/>
                  </a:lnTo>
                  <a:lnTo>
                    <a:pt x="70" y="16"/>
                  </a:lnTo>
                  <a:lnTo>
                    <a:pt x="82" y="12"/>
                  </a:lnTo>
                  <a:lnTo>
                    <a:pt x="95" y="6"/>
                  </a:lnTo>
                  <a:lnTo>
                    <a:pt x="108" y="0"/>
                  </a:lnTo>
                  <a:lnTo>
                    <a:pt x="109" y="4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0" name="Freeform 72"/>
            <p:cNvSpPr>
              <a:spLocks/>
            </p:cNvSpPr>
            <p:nvPr/>
          </p:nvSpPr>
          <p:spPr bwMode="auto">
            <a:xfrm>
              <a:off x="2966" y="2572"/>
              <a:ext cx="14" cy="20"/>
            </a:xfrm>
            <a:custGeom>
              <a:avLst/>
              <a:gdLst/>
              <a:ahLst/>
              <a:cxnLst>
                <a:cxn ang="0">
                  <a:pos x="30" y="30"/>
                </a:cxn>
                <a:cxn ang="0">
                  <a:pos x="25" y="24"/>
                </a:cxn>
                <a:cxn ang="0">
                  <a:pos x="15" y="14"/>
                </a:cxn>
                <a:cxn ang="0">
                  <a:pos x="6" y="5"/>
                </a:cxn>
                <a:cxn ang="0">
                  <a:pos x="1" y="0"/>
                </a:cxn>
                <a:cxn ang="0">
                  <a:pos x="0" y="6"/>
                </a:cxn>
                <a:cxn ang="0">
                  <a:pos x="0" y="20"/>
                </a:cxn>
                <a:cxn ang="0">
                  <a:pos x="2" y="35"/>
                </a:cxn>
                <a:cxn ang="0">
                  <a:pos x="10" y="40"/>
                </a:cxn>
                <a:cxn ang="0">
                  <a:pos x="20" y="39"/>
                </a:cxn>
                <a:cxn ang="0">
                  <a:pos x="25" y="35"/>
                </a:cxn>
                <a:cxn ang="0">
                  <a:pos x="29" y="31"/>
                </a:cxn>
                <a:cxn ang="0">
                  <a:pos x="30" y="30"/>
                </a:cxn>
              </a:cxnLst>
              <a:rect l="0" t="0" r="r" b="b"/>
              <a:pathLst>
                <a:path w="30" h="40">
                  <a:moveTo>
                    <a:pt x="30" y="30"/>
                  </a:moveTo>
                  <a:lnTo>
                    <a:pt x="25" y="24"/>
                  </a:lnTo>
                  <a:lnTo>
                    <a:pt x="15" y="14"/>
                  </a:lnTo>
                  <a:lnTo>
                    <a:pt x="6" y="5"/>
                  </a:lnTo>
                  <a:lnTo>
                    <a:pt x="1" y="0"/>
                  </a:lnTo>
                  <a:lnTo>
                    <a:pt x="0" y="6"/>
                  </a:lnTo>
                  <a:lnTo>
                    <a:pt x="0" y="20"/>
                  </a:lnTo>
                  <a:lnTo>
                    <a:pt x="2" y="35"/>
                  </a:lnTo>
                  <a:lnTo>
                    <a:pt x="10" y="40"/>
                  </a:lnTo>
                  <a:lnTo>
                    <a:pt x="20" y="39"/>
                  </a:lnTo>
                  <a:lnTo>
                    <a:pt x="25" y="35"/>
                  </a:lnTo>
                  <a:lnTo>
                    <a:pt x="29" y="31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1" name="Freeform 73"/>
            <p:cNvSpPr>
              <a:spLocks/>
            </p:cNvSpPr>
            <p:nvPr/>
          </p:nvSpPr>
          <p:spPr bwMode="auto">
            <a:xfrm>
              <a:off x="2975" y="2581"/>
              <a:ext cx="13" cy="13"/>
            </a:xfrm>
            <a:custGeom>
              <a:avLst/>
              <a:gdLst/>
              <a:ahLst/>
              <a:cxnLst>
                <a:cxn ang="0">
                  <a:pos x="22" y="22"/>
                </a:cxn>
                <a:cxn ang="0">
                  <a:pos x="16" y="25"/>
                </a:cxn>
                <a:cxn ang="0">
                  <a:pos x="11" y="26"/>
                </a:cxn>
                <a:cxn ang="0">
                  <a:pos x="5" y="26"/>
                </a:cxn>
                <a:cxn ang="0">
                  <a:pos x="0" y="23"/>
                </a:cxn>
                <a:cxn ang="0">
                  <a:pos x="2" y="15"/>
                </a:cxn>
                <a:cxn ang="0">
                  <a:pos x="9" y="11"/>
                </a:cxn>
                <a:cxn ang="0">
                  <a:pos x="17" y="6"/>
                </a:cxn>
                <a:cxn ang="0">
                  <a:pos x="23" y="0"/>
                </a:cxn>
                <a:cxn ang="0">
                  <a:pos x="25" y="6"/>
                </a:cxn>
                <a:cxn ang="0">
                  <a:pos x="24" y="11"/>
                </a:cxn>
                <a:cxn ang="0">
                  <a:pos x="23" y="17"/>
                </a:cxn>
                <a:cxn ang="0">
                  <a:pos x="22" y="22"/>
                </a:cxn>
              </a:cxnLst>
              <a:rect l="0" t="0" r="r" b="b"/>
              <a:pathLst>
                <a:path w="25" h="26">
                  <a:moveTo>
                    <a:pt x="22" y="22"/>
                  </a:moveTo>
                  <a:lnTo>
                    <a:pt x="16" y="25"/>
                  </a:lnTo>
                  <a:lnTo>
                    <a:pt x="11" y="26"/>
                  </a:lnTo>
                  <a:lnTo>
                    <a:pt x="5" y="26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9" y="11"/>
                  </a:lnTo>
                  <a:lnTo>
                    <a:pt x="17" y="6"/>
                  </a:lnTo>
                  <a:lnTo>
                    <a:pt x="23" y="0"/>
                  </a:lnTo>
                  <a:lnTo>
                    <a:pt x="25" y="6"/>
                  </a:lnTo>
                  <a:lnTo>
                    <a:pt x="24" y="11"/>
                  </a:lnTo>
                  <a:lnTo>
                    <a:pt x="23" y="17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2" name="Freeform 74"/>
            <p:cNvSpPr>
              <a:spLocks/>
            </p:cNvSpPr>
            <p:nvPr/>
          </p:nvSpPr>
          <p:spPr bwMode="auto">
            <a:xfrm>
              <a:off x="2983" y="2524"/>
              <a:ext cx="20" cy="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3" y="19"/>
                </a:cxn>
                <a:cxn ang="0">
                  <a:pos x="40" y="13"/>
                </a:cxn>
                <a:cxn ang="0">
                  <a:pos x="16" y="0"/>
                </a:cxn>
                <a:cxn ang="0">
                  <a:pos x="0" y="6"/>
                </a:cxn>
              </a:cxnLst>
              <a:rect l="0" t="0" r="r" b="b"/>
              <a:pathLst>
                <a:path w="40" h="19">
                  <a:moveTo>
                    <a:pt x="0" y="6"/>
                  </a:moveTo>
                  <a:lnTo>
                    <a:pt x="23" y="19"/>
                  </a:lnTo>
                  <a:lnTo>
                    <a:pt x="40" y="13"/>
                  </a:lnTo>
                  <a:lnTo>
                    <a:pt x="1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Freeform 75"/>
            <p:cNvSpPr>
              <a:spLocks/>
            </p:cNvSpPr>
            <p:nvPr/>
          </p:nvSpPr>
          <p:spPr bwMode="auto">
            <a:xfrm>
              <a:off x="2893" y="2574"/>
              <a:ext cx="17" cy="14"/>
            </a:xfrm>
            <a:custGeom>
              <a:avLst/>
              <a:gdLst/>
              <a:ahLst/>
              <a:cxnLst>
                <a:cxn ang="0">
                  <a:pos x="29" y="18"/>
                </a:cxn>
                <a:cxn ang="0">
                  <a:pos x="26" y="16"/>
                </a:cxn>
                <a:cxn ang="0">
                  <a:pos x="22" y="10"/>
                </a:cxn>
                <a:cxn ang="0">
                  <a:pos x="16" y="4"/>
                </a:cxn>
                <a:cxn ang="0">
                  <a:pos x="10" y="1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24" y="24"/>
                </a:cxn>
                <a:cxn ang="0">
                  <a:pos x="26" y="25"/>
                </a:cxn>
                <a:cxn ang="0">
                  <a:pos x="31" y="27"/>
                </a:cxn>
                <a:cxn ang="0">
                  <a:pos x="33" y="26"/>
                </a:cxn>
                <a:cxn ang="0">
                  <a:pos x="29" y="18"/>
                </a:cxn>
              </a:cxnLst>
              <a:rect l="0" t="0" r="r" b="b"/>
              <a:pathLst>
                <a:path w="33" h="27">
                  <a:moveTo>
                    <a:pt x="29" y="18"/>
                  </a:moveTo>
                  <a:lnTo>
                    <a:pt x="26" y="16"/>
                  </a:lnTo>
                  <a:lnTo>
                    <a:pt x="22" y="10"/>
                  </a:lnTo>
                  <a:lnTo>
                    <a:pt x="16" y="4"/>
                  </a:lnTo>
                  <a:lnTo>
                    <a:pt x="10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24" y="24"/>
                  </a:lnTo>
                  <a:lnTo>
                    <a:pt x="26" y="25"/>
                  </a:lnTo>
                  <a:lnTo>
                    <a:pt x="31" y="27"/>
                  </a:lnTo>
                  <a:lnTo>
                    <a:pt x="33" y="26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4" name="Freeform 76"/>
            <p:cNvSpPr>
              <a:spLocks/>
            </p:cNvSpPr>
            <p:nvPr/>
          </p:nvSpPr>
          <p:spPr bwMode="auto">
            <a:xfrm>
              <a:off x="2914" y="2638"/>
              <a:ext cx="26" cy="24"/>
            </a:xfrm>
            <a:custGeom>
              <a:avLst/>
              <a:gdLst/>
              <a:ahLst/>
              <a:cxnLst>
                <a:cxn ang="0">
                  <a:pos x="29" y="11"/>
                </a:cxn>
                <a:cxn ang="0">
                  <a:pos x="51" y="37"/>
                </a:cxn>
                <a:cxn ang="0">
                  <a:pos x="50" y="40"/>
                </a:cxn>
                <a:cxn ang="0">
                  <a:pos x="47" y="43"/>
                </a:cxn>
                <a:cxn ang="0">
                  <a:pos x="42" y="48"/>
                </a:cxn>
                <a:cxn ang="0">
                  <a:pos x="36" y="49"/>
                </a:cxn>
                <a:cxn ang="0">
                  <a:pos x="28" y="45"/>
                </a:cxn>
                <a:cxn ang="0">
                  <a:pos x="19" y="40"/>
                </a:cxn>
                <a:cxn ang="0">
                  <a:pos x="11" y="33"/>
                </a:cxn>
                <a:cxn ang="0">
                  <a:pos x="5" y="26"/>
                </a:cxn>
                <a:cxn ang="0">
                  <a:pos x="4" y="22"/>
                </a:cxn>
                <a:cxn ang="0">
                  <a:pos x="2" y="17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15" y="3"/>
                </a:cxn>
                <a:cxn ang="0">
                  <a:pos x="29" y="11"/>
                </a:cxn>
              </a:cxnLst>
              <a:rect l="0" t="0" r="r" b="b"/>
              <a:pathLst>
                <a:path w="51" h="49">
                  <a:moveTo>
                    <a:pt x="29" y="11"/>
                  </a:moveTo>
                  <a:lnTo>
                    <a:pt x="51" y="37"/>
                  </a:lnTo>
                  <a:lnTo>
                    <a:pt x="50" y="40"/>
                  </a:lnTo>
                  <a:lnTo>
                    <a:pt x="47" y="43"/>
                  </a:lnTo>
                  <a:lnTo>
                    <a:pt x="42" y="48"/>
                  </a:lnTo>
                  <a:lnTo>
                    <a:pt x="36" y="49"/>
                  </a:lnTo>
                  <a:lnTo>
                    <a:pt x="28" y="45"/>
                  </a:lnTo>
                  <a:lnTo>
                    <a:pt x="19" y="40"/>
                  </a:lnTo>
                  <a:lnTo>
                    <a:pt x="11" y="33"/>
                  </a:lnTo>
                  <a:lnTo>
                    <a:pt x="5" y="26"/>
                  </a:lnTo>
                  <a:lnTo>
                    <a:pt x="4" y="22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15" y="3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>
            <a:normAutofit fontScale="90000"/>
          </a:bodyPr>
          <a:lstStyle/>
          <a:p>
            <a:r>
              <a:rPr lang="en-US" sz="5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>
                <a:solidFill>
                  <a:schemeClr val="accent2"/>
                </a:solidFill>
                <a:latin typeface="Albertus Extra Bold" pitchFamily="34" charset="0"/>
                <a:cs typeface="Times New Roman" pitchFamily="18" charset="0"/>
              </a:rPr>
              <a:t>Mastitis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905000"/>
            <a:ext cx="6858000" cy="99060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80000"/>
              </a:lnSpc>
              <a:buClr>
                <a:srgbClr val="336600"/>
              </a:buClr>
              <a:buFont typeface="Wingdings" pitchFamily="2" charset="2"/>
              <a:buChar char="Ø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36600"/>
              </a:buClr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Mastitis affects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one third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of all dairy cows annually </a:t>
            </a:r>
            <a:r>
              <a:rPr lang="en-US" sz="2400">
                <a:latin typeface="Arial"/>
                <a:cs typeface="Times New Roman" pitchFamily="18" charset="0"/>
              </a:rPr>
              <a:t>¹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Clr>
                <a:srgbClr val="336600"/>
              </a:buClr>
              <a:buFont typeface="Wingdings" pitchFamily="2" charset="2"/>
              <a:buChar char="Ø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36600"/>
              </a:buClr>
              <a:buFont typeface="Wingdings" pitchFamily="2" charset="2"/>
              <a:buChar char="Ø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36600"/>
              </a:buClr>
              <a:buFont typeface="Wingdings" pitchFamily="2" charset="2"/>
              <a:buNone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36600"/>
              </a:buClr>
              <a:buFont typeface="Wingdings" pitchFamily="2" charset="2"/>
              <a:buNone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36600"/>
              </a:buClr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80000"/>
              </a:lnSpc>
              <a:buClr>
                <a:srgbClr val="336600"/>
              </a:buClr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Clr>
                <a:srgbClr val="336600"/>
              </a:buClr>
              <a:buFont typeface="Wingdings" pitchFamily="2" charset="2"/>
              <a:buNone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36600"/>
              </a:buClr>
              <a:buFont typeface="Wingdings" pitchFamily="2" charset="2"/>
              <a:buNone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36600"/>
              </a:buClr>
              <a:buFont typeface="Wingdings" pitchFamily="2" charset="2"/>
              <a:buNone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36600"/>
              </a:buClr>
              <a:buFont typeface="Wingdings" pitchFamily="2" charset="2"/>
              <a:buNone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36600"/>
              </a:buClr>
              <a:buFont typeface="Wingdings" pitchFamily="2" charset="2"/>
              <a:buNone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36600"/>
              </a:buClr>
              <a:buFont typeface="Wingdings" pitchFamily="2" charset="2"/>
              <a:buNone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36600"/>
              </a:buClr>
              <a:buFont typeface="Wingdings" pitchFamily="2" charset="2"/>
              <a:buNone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36600"/>
              </a:buClr>
              <a:buFont typeface="Wingdings" pitchFamily="2" charset="2"/>
              <a:buNone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4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47700" y="3200400"/>
            <a:ext cx="7848600" cy="1271588"/>
            <a:chOff x="-3" y="371"/>
            <a:chExt cx="5765" cy="84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374"/>
              <a:ext cx="5759" cy="834"/>
              <a:chOff x="0" y="374"/>
              <a:chExt cx="5759" cy="834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0" y="374"/>
                <a:ext cx="2166" cy="374"/>
                <a:chOff x="0" y="374"/>
                <a:chExt cx="2166" cy="374"/>
              </a:xfrm>
            </p:grpSpPr>
            <p:sp>
              <p:nvSpPr>
                <p:cNvPr id="52231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374"/>
                  <a:ext cx="2166" cy="374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rtl="0"/>
                  <a:r>
                    <a:rPr lang="en-US" sz="900" b="1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l" rtl="0" eaLnBrk="0" hangingPunct="0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52232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374"/>
                  <a:ext cx="2166" cy="374"/>
                </a:xfrm>
                <a:prstGeom prst="rect">
                  <a:avLst/>
                </a:prstGeom>
                <a:noFill/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2166" y="374"/>
                <a:ext cx="2117" cy="374"/>
                <a:chOff x="2166" y="374"/>
                <a:chExt cx="2117" cy="374"/>
              </a:xfrm>
            </p:grpSpPr>
            <p:sp>
              <p:nvSpPr>
                <p:cNvPr id="52234" name="Rectangle 10"/>
                <p:cNvSpPr>
                  <a:spLocks noChangeArrowheads="1"/>
                </p:cNvSpPr>
                <p:nvPr/>
              </p:nvSpPr>
              <p:spPr bwMode="auto">
                <a:xfrm>
                  <a:off x="2166" y="374"/>
                  <a:ext cx="2117" cy="374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/>
                  <a:r>
                    <a:rPr lang="en-US" sz="2400" b="1">
                      <a:latin typeface="Times New Roman" pitchFamily="18" charset="0"/>
                      <a:cs typeface="Times New Roman" pitchFamily="18" charset="0"/>
                    </a:rPr>
                    <a:t>Conventional</a:t>
                  </a:r>
                  <a:endParaRPr lang="en-US" sz="24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rtl="0" eaLnBrk="0" hangingPunct="0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52235" name="Rectangle 11"/>
                <p:cNvSpPr>
                  <a:spLocks noChangeArrowheads="1"/>
                </p:cNvSpPr>
                <p:nvPr/>
              </p:nvSpPr>
              <p:spPr bwMode="auto">
                <a:xfrm>
                  <a:off x="2166" y="374"/>
                  <a:ext cx="2117" cy="374"/>
                </a:xfrm>
                <a:prstGeom prst="rect">
                  <a:avLst/>
                </a:prstGeom>
                <a:noFill/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4283" y="374"/>
                <a:ext cx="1476" cy="374"/>
                <a:chOff x="4283" y="374"/>
                <a:chExt cx="1476" cy="374"/>
              </a:xfrm>
            </p:grpSpPr>
            <p:sp>
              <p:nvSpPr>
                <p:cNvPr id="52237" name="Rectangle 13"/>
                <p:cNvSpPr>
                  <a:spLocks noChangeArrowheads="1"/>
                </p:cNvSpPr>
                <p:nvPr/>
              </p:nvSpPr>
              <p:spPr bwMode="auto">
                <a:xfrm>
                  <a:off x="4283" y="374"/>
                  <a:ext cx="1476" cy="374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/>
                  <a:r>
                    <a:rPr lang="en-US" sz="2400" b="1">
                      <a:latin typeface="Times New Roman" pitchFamily="18" charset="0"/>
                      <a:cs typeface="Times New Roman" pitchFamily="18" charset="0"/>
                    </a:rPr>
                    <a:t>Organic</a:t>
                  </a:r>
                  <a:endParaRPr lang="en-US" sz="24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rtl="0" eaLnBrk="0" hangingPunct="0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52238" name="Rectangle 14"/>
                <p:cNvSpPr>
                  <a:spLocks noChangeArrowheads="1"/>
                </p:cNvSpPr>
                <p:nvPr/>
              </p:nvSpPr>
              <p:spPr bwMode="auto">
                <a:xfrm>
                  <a:off x="4283" y="374"/>
                  <a:ext cx="1476" cy="374"/>
                </a:xfrm>
                <a:prstGeom prst="rect">
                  <a:avLst/>
                </a:prstGeom>
                <a:noFill/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0" y="748"/>
                <a:ext cx="2166" cy="460"/>
                <a:chOff x="0" y="748"/>
                <a:chExt cx="2166" cy="460"/>
              </a:xfrm>
            </p:grpSpPr>
            <p:sp>
              <p:nvSpPr>
                <p:cNvPr id="52240" name="Rectangle 16"/>
                <p:cNvSpPr>
                  <a:spLocks noChangeArrowheads="1"/>
                </p:cNvSpPr>
                <p:nvPr/>
              </p:nvSpPr>
              <p:spPr bwMode="auto">
                <a:xfrm>
                  <a:off x="0" y="748"/>
                  <a:ext cx="2166" cy="46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/>
                  <a:r>
                    <a:rPr lang="en-US" sz="2400">
                      <a:latin typeface="Times New Roman" pitchFamily="18" charset="0"/>
                      <a:cs typeface="Times New Roman" pitchFamily="18" charset="0"/>
                    </a:rPr>
                    <a:t>U. K.</a:t>
                  </a:r>
                  <a:br>
                    <a:rPr lang="en-US" sz="2400">
                      <a:latin typeface="Times New Roman" pitchFamily="18" charset="0"/>
                      <a:cs typeface="Times New Roman" pitchFamily="18" charset="0"/>
                    </a:rPr>
                  </a:br>
                  <a:endParaRPr lang="en-US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2241" name="Rectangle 17"/>
                <p:cNvSpPr>
                  <a:spLocks noChangeArrowheads="1"/>
                </p:cNvSpPr>
                <p:nvPr/>
              </p:nvSpPr>
              <p:spPr bwMode="auto">
                <a:xfrm>
                  <a:off x="0" y="748"/>
                  <a:ext cx="2166" cy="460"/>
                </a:xfrm>
                <a:prstGeom prst="rect">
                  <a:avLst/>
                </a:prstGeom>
                <a:noFill/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2166" y="748"/>
                <a:ext cx="2117" cy="460"/>
                <a:chOff x="2166" y="748"/>
                <a:chExt cx="2117" cy="460"/>
              </a:xfrm>
            </p:grpSpPr>
            <p:sp>
              <p:nvSpPr>
                <p:cNvPr id="52243" name="Rectangle 19"/>
                <p:cNvSpPr>
                  <a:spLocks noChangeArrowheads="1"/>
                </p:cNvSpPr>
                <p:nvPr/>
              </p:nvSpPr>
              <p:spPr bwMode="auto">
                <a:xfrm>
                  <a:off x="2166" y="748"/>
                  <a:ext cx="2117" cy="46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/>
                  <a:r>
                    <a:rPr lang="en-US" sz="2400">
                      <a:latin typeface="Times New Roman" pitchFamily="18" charset="0"/>
                      <a:cs typeface="Times New Roman" pitchFamily="18" charset="0"/>
                    </a:rPr>
                    <a:t>37.1</a:t>
                  </a:r>
                </a:p>
                <a:p>
                  <a:pPr algn="ctr" rtl="0" eaLnBrk="0" hangingPunct="0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52244" name="Rectangle 20"/>
                <p:cNvSpPr>
                  <a:spLocks noChangeArrowheads="1"/>
                </p:cNvSpPr>
                <p:nvPr/>
              </p:nvSpPr>
              <p:spPr bwMode="auto">
                <a:xfrm>
                  <a:off x="2166" y="748"/>
                  <a:ext cx="2117" cy="460"/>
                </a:xfrm>
                <a:prstGeom prst="rect">
                  <a:avLst/>
                </a:prstGeom>
                <a:noFill/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1"/>
              <p:cNvGrpSpPr>
                <a:grpSpLocks/>
              </p:cNvGrpSpPr>
              <p:nvPr/>
            </p:nvGrpSpPr>
            <p:grpSpPr bwMode="auto">
              <a:xfrm>
                <a:off x="4283" y="748"/>
                <a:ext cx="1476" cy="460"/>
                <a:chOff x="4283" y="748"/>
                <a:chExt cx="1476" cy="460"/>
              </a:xfrm>
            </p:grpSpPr>
            <p:sp>
              <p:nvSpPr>
                <p:cNvPr id="52246" name="Rectangle 22"/>
                <p:cNvSpPr>
                  <a:spLocks noChangeArrowheads="1"/>
                </p:cNvSpPr>
                <p:nvPr/>
              </p:nvSpPr>
              <p:spPr bwMode="auto">
                <a:xfrm>
                  <a:off x="4283" y="748"/>
                  <a:ext cx="1476" cy="46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/>
                  <a:r>
                    <a:rPr lang="en-US" sz="2400">
                      <a:latin typeface="Times New Roman" pitchFamily="18" charset="0"/>
                      <a:cs typeface="Times New Roman" pitchFamily="18" charset="0"/>
                    </a:rPr>
                    <a:t>34.7</a:t>
                  </a:r>
                </a:p>
                <a:p>
                  <a:pPr algn="ctr" rtl="0" eaLnBrk="0" hangingPunct="0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52247" name="Rectangle 23"/>
                <p:cNvSpPr>
                  <a:spLocks noChangeArrowheads="1"/>
                </p:cNvSpPr>
                <p:nvPr/>
              </p:nvSpPr>
              <p:spPr bwMode="auto">
                <a:xfrm>
                  <a:off x="4283" y="748"/>
                  <a:ext cx="1476" cy="460"/>
                </a:xfrm>
                <a:prstGeom prst="rect">
                  <a:avLst/>
                </a:prstGeom>
                <a:noFill/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2248" name="Rectangle 24"/>
            <p:cNvSpPr>
              <a:spLocks noChangeArrowheads="1"/>
            </p:cNvSpPr>
            <p:nvPr/>
          </p:nvSpPr>
          <p:spPr bwMode="auto">
            <a:xfrm>
              <a:off x="-3" y="371"/>
              <a:ext cx="5765" cy="840"/>
            </a:xfrm>
            <a:prstGeom prst="rect">
              <a:avLst/>
            </a:prstGeom>
            <a:noFill/>
            <a:ln w="349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685800" y="4648200"/>
            <a:ext cx="49196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000"/>
          </a:p>
          <a:p>
            <a:r>
              <a:rPr lang="en-US" sz="1000">
                <a:solidFill>
                  <a:srgbClr val="008000"/>
                </a:solidFill>
              </a:rPr>
              <a:t>¹ National Mastitis Council, Current Concepts in Bovine Mastitis, Madison, WI,  1996</a:t>
            </a:r>
            <a:r>
              <a:rPr lang="en-US" sz="1000"/>
              <a:t>.</a:t>
            </a:r>
          </a:p>
          <a:p>
            <a:endParaRPr lang="en-US" sz="1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>
                <a:latin typeface="Times New Roman" pitchFamily="18" charset="0"/>
                <a:cs typeface="Times New Roman" pitchFamily="18" charset="0"/>
              </a:rPr>
            </a:br>
            <a:r>
              <a:rPr lang="en-US" sz="5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Mastitis Costs</a:t>
            </a:r>
          </a:p>
        </p:txBody>
      </p:sp>
      <p:sp>
        <p:nvSpPr>
          <p:cNvPr id="56323" name="WordArt 3"/>
          <p:cNvSpPr>
            <a:spLocks noChangeArrowheads="1" noChangeShapeType="1" noTextEdit="1"/>
          </p:cNvSpPr>
          <p:nvPr/>
        </p:nvSpPr>
        <p:spPr bwMode="auto">
          <a:xfrm>
            <a:off x="2570163" y="419100"/>
            <a:ext cx="3719512" cy="5889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005C00">
                    <a:alpha val="9000"/>
                  </a:srgbClr>
                </a:solidFill>
                <a:latin typeface="CoppeTMed"/>
              </a:rPr>
              <a:t>$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824163" y="5967413"/>
            <a:ext cx="2611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111500" y="6111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682625" y="1968500"/>
            <a:ext cx="8569325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>
                <a:latin typeface="Times New Roman" pitchFamily="18" charset="0"/>
                <a:cs typeface="Times New Roman" pitchFamily="18" charset="0"/>
              </a:rPr>
              <a:t>Mastitis  costs the U.S. dairy industry over </a:t>
            </a: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$2 Billion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annually 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(W L Hurley, Department of Animal Sciences, University of Illinois, 2001.)</a:t>
            </a:r>
          </a:p>
          <a:p>
            <a:pPr algn="l"/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200">
                <a:latin typeface="Times New Roman" pitchFamily="18" charset="0"/>
                <a:cs typeface="Times New Roman" pitchFamily="18" charset="0"/>
              </a:rPr>
              <a:t>The worldwide estimated cost of mastitis to the dairy industry is </a:t>
            </a: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$10.34 Billion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annually. </a:t>
            </a:r>
          </a:p>
          <a:p>
            <a:pPr algn="l" rtl="0">
              <a:spcBef>
                <a:spcPct val="50000"/>
              </a:spcBef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96913" y="376238"/>
            <a:ext cx="777240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Daily changes in breast volume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1476375" y="1916113"/>
          <a:ext cx="6119813" cy="4716462"/>
        </p:xfrm>
        <a:graphic>
          <a:graphicData uri="http://schemas.openxmlformats.org/presentationml/2006/ole">
            <p:oleObj spid="_x0000_s2050" name="Photo Editor Photo" r:id="rId3" imgW="2591025" imgH="199661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0900" y="0"/>
            <a:ext cx="3989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23925" y="193675"/>
            <a:ext cx="7947025" cy="63373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ate of infe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179388" y="661988"/>
            <a:ext cx="87852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rtl="0" eaLnBrk="0" hangingPunct="0"/>
            <a:r>
              <a:rPr lang="en-US" sz="1600" b="1">
                <a:solidFill>
                  <a:srgbClr val="000099"/>
                </a:solidFill>
              </a:rPr>
              <a:t>Bacterial status (infected, noninfected, chronic, clinic and cured) in period 2  (following Nafpenzal DC+ CNH at DCT) and period 3 (following Nafpenzal DC)</a:t>
            </a:r>
            <a:endParaRPr lang="en-US" sz="1600">
              <a:solidFill>
                <a:srgbClr val="000099"/>
              </a:solidFill>
            </a:endParaRPr>
          </a:p>
          <a:p>
            <a:pPr algn="l" rtl="0" eaLnBrk="0" hangingPunct="0"/>
            <a:endParaRPr lang="en-US" sz="1600">
              <a:solidFill>
                <a:srgbClr val="000099"/>
              </a:solidFill>
            </a:endParaRPr>
          </a:p>
        </p:txBody>
      </p:sp>
      <p:graphicFrame>
        <p:nvGraphicFramePr>
          <p:cNvPr id="77072" name="Group 272"/>
          <p:cNvGraphicFramePr>
            <a:graphicFrameLocks noGrp="1"/>
          </p:cNvGraphicFramePr>
          <p:nvPr/>
        </p:nvGraphicFramePr>
        <p:xfrm>
          <a:off x="1671638" y="1722438"/>
          <a:ext cx="5411787" cy="2958786"/>
        </p:xfrm>
        <a:graphic>
          <a:graphicData uri="http://schemas.openxmlformats.org/drawingml/2006/table">
            <a:tbl>
              <a:tblPr rtl="1"/>
              <a:tblGrid>
                <a:gridCol w="542925"/>
                <a:gridCol w="1371600"/>
                <a:gridCol w="1257300"/>
                <a:gridCol w="1257300"/>
                <a:gridCol w="982662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[χ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Period 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Period 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83/332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92/368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Cow/glands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Before drying off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rowSpan="2"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274/332 (82.5)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326/368 (88.6)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Uninfected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58/332 (17.5)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42/368 (11.4)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Infected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259/274 (94.5)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312/326 (95.7)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Uninfected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Postpartum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15/274 (5.5)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14/326 (4.3)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Chronic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20/274 (7.3)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28/326 (8.6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clinic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30/58 (51.7)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31/42 (73.8)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Cured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28/58 (48.3)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11/42 (26.2)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Not Cured 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7073" name="Rectangle 273"/>
          <p:cNvSpPr>
            <a:spLocks noChangeArrowheads="1"/>
          </p:cNvSpPr>
          <p:nvPr/>
        </p:nvSpPr>
        <p:spPr bwMode="auto">
          <a:xfrm>
            <a:off x="468313" y="4965700"/>
            <a:ext cx="82804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rtl="0" eaLnBrk="0" hangingPunct="0"/>
            <a:r>
              <a:rPr lang="en-US" sz="1200" baseline="30000">
                <a:solidFill>
                  <a:srgbClr val="303030"/>
                </a:solidFill>
              </a:rPr>
              <a:t>1</a:t>
            </a:r>
            <a:r>
              <a:rPr lang="en-US" sz="1200">
                <a:solidFill>
                  <a:srgbClr val="303030"/>
                </a:solidFill>
              </a:rPr>
              <a:t> </a:t>
            </a:r>
            <a:r>
              <a:rPr lang="en-US" sz="1200">
                <a:solidFill>
                  <a:srgbClr val="FF3300"/>
                </a:solidFill>
              </a:rPr>
              <a:t>Uninfected quarter before drying off and uninfected at parturition. </a:t>
            </a:r>
            <a:endParaRPr lang="en-US" sz="900">
              <a:solidFill>
                <a:srgbClr val="FF3300"/>
              </a:solidFill>
            </a:endParaRPr>
          </a:p>
          <a:p>
            <a:pPr algn="l" rtl="0" eaLnBrk="0" hangingPunct="0"/>
            <a:r>
              <a:rPr lang="en-US" sz="1200" baseline="30000">
                <a:solidFill>
                  <a:srgbClr val="FF3300"/>
                </a:solidFill>
              </a:rPr>
              <a:t>2 </a:t>
            </a:r>
            <a:r>
              <a:rPr lang="en-US" sz="1200">
                <a:solidFill>
                  <a:srgbClr val="FF3300"/>
                </a:solidFill>
              </a:rPr>
              <a:t>New Infection, chronic – Infection was detected during parturition and in the first 100 days in the new lactation: The same udders were uninfected before drying off.</a:t>
            </a:r>
            <a:endParaRPr lang="en-US" sz="900">
              <a:solidFill>
                <a:srgbClr val="FF3300"/>
              </a:solidFill>
            </a:endParaRPr>
          </a:p>
          <a:p>
            <a:pPr algn="l" rtl="0" eaLnBrk="0" hangingPunct="0"/>
            <a:r>
              <a:rPr lang="en-US" sz="1200" baseline="30000">
                <a:solidFill>
                  <a:srgbClr val="FF3300"/>
                </a:solidFill>
              </a:rPr>
              <a:t>3</a:t>
            </a:r>
            <a:r>
              <a:rPr lang="en-US" sz="1200">
                <a:solidFill>
                  <a:srgbClr val="FF3300"/>
                </a:solidFill>
              </a:rPr>
              <a:t> New Infection, clinical – Infection was detected during the first month after parturition and remained for the first 100 days in the new lactation: The same udders were uninfected before drying off.</a:t>
            </a:r>
            <a:endParaRPr lang="en-US" sz="900">
              <a:solidFill>
                <a:srgbClr val="FF3300"/>
              </a:solidFill>
            </a:endParaRPr>
          </a:p>
          <a:p>
            <a:pPr algn="l" rtl="0" eaLnBrk="0" hangingPunct="0"/>
            <a:r>
              <a:rPr lang="en-US" sz="1200" baseline="30000">
                <a:solidFill>
                  <a:srgbClr val="FF3300"/>
                </a:solidFill>
              </a:rPr>
              <a:t>4</a:t>
            </a:r>
            <a:r>
              <a:rPr lang="en-US" sz="1200">
                <a:solidFill>
                  <a:srgbClr val="FF3300"/>
                </a:solidFill>
              </a:rPr>
              <a:t>Cure – Bacteria detected in the month preceding dry off was not detected in the same udder during the first 100 days of lactation</a:t>
            </a:r>
            <a:endParaRPr lang="en-US" sz="900">
              <a:solidFill>
                <a:srgbClr val="FF3300"/>
              </a:solidFill>
            </a:endParaRPr>
          </a:p>
          <a:p>
            <a:pPr algn="l" rtl="0" eaLnBrk="0" hangingPunct="0"/>
            <a:r>
              <a:rPr lang="en-US" sz="1200" baseline="30000">
                <a:solidFill>
                  <a:srgbClr val="FF3300"/>
                </a:solidFill>
              </a:rPr>
              <a:t>5</a:t>
            </a:r>
            <a:r>
              <a:rPr lang="en-US" sz="1200">
                <a:solidFill>
                  <a:srgbClr val="FF3300"/>
                </a:solidFill>
              </a:rPr>
              <a:t> Not Cured – The reciprocal of cured: Bacteria detected in given udders in the month preceding dry off was also detected in the same udder during the first 100 days of the subsequent lactation</a:t>
            </a:r>
            <a:r>
              <a:rPr lang="en-US" sz="1200">
                <a:solidFill>
                  <a:srgbClr val="303030"/>
                </a:solidFill>
              </a:rPr>
              <a:t>.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052513"/>
            <a:ext cx="5727700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-187325" y="111125"/>
          <a:ext cx="9296400" cy="6846888"/>
        </p:xfrm>
        <a:graphic>
          <a:graphicData uri="http://schemas.openxmlformats.org/presentationml/2006/ole">
            <p:oleObj spid="_x0000_s51202" name="Graph" r:id="rId4" imgW="3854880" imgH="2996640" progId="">
              <p:embed/>
            </p:oleObj>
          </a:graphicData>
        </a:graphic>
      </p:graphicFrame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84163" y="223838"/>
            <a:ext cx="1328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Cow 2425</a:t>
            </a:r>
          </a:p>
        </p:txBody>
      </p:sp>
      <p:pic>
        <p:nvPicPr>
          <p:cNvPr id="20484" name="Picture 4" descr="mileutis logo transpar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6381750"/>
            <a:ext cx="1295400" cy="360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771775" y="333375"/>
            <a:ext cx="3133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/>
            <a:r>
              <a:rPr lang="en-US" altLang="en-US" sz="36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50825" y="4005263"/>
            <a:ext cx="77263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CNH is effective as a dry period treatment: eradicates existing infections, prevents new infections</a:t>
            </a:r>
            <a:r>
              <a:rPr lang="he-IL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and lowers SCC.</a:t>
            </a:r>
          </a:p>
          <a:p>
            <a:pPr algn="l" rtl="0"/>
            <a:r>
              <a:rPr lang="he-IL" altLang="en-US" sz="2400">
                <a:latin typeface="Times New Roman" pitchFamily="18" charset="0"/>
                <a:cs typeface="Times New Roman" pitchFamily="18" charset="0"/>
              </a:rPr>
              <a:t>	</a:t>
            </a: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50825" y="3068638"/>
            <a:ext cx="8893175" cy="822325"/>
          </a:xfrm>
          <a:prstGeom prst="rect">
            <a:avLst/>
          </a:prstGeom>
          <a:solidFill>
            <a:srgbClr val="800080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CNH gained high rate of bacterial cure, with secretion                               of milk with low SCC during the next lactation cycle. 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23850" y="1196975"/>
            <a:ext cx="8820150" cy="822325"/>
          </a:xfrm>
          <a:prstGeom prst="rect">
            <a:avLst/>
          </a:prstGeom>
          <a:solidFill>
            <a:srgbClr val="800080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CNH improve dramatically milk hygiene immediately,                               without the need to discard milk from the uninfected gland.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50825" y="2349500"/>
            <a:ext cx="8709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rtl="0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CNH is effective where no alternative treatments exist. 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50825" y="5013325"/>
            <a:ext cx="8893175" cy="488950"/>
          </a:xfrm>
          <a:prstGeom prst="rect">
            <a:avLst/>
          </a:prstGeom>
          <a:solidFill>
            <a:srgbClr val="800080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CNH increases milk yield similar to growth hormone.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250825" y="5589588"/>
            <a:ext cx="88931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CNH has the potential to shortens the length of the dry period without adversely affecting milk yield in the subsequent lactation. </a:t>
            </a:r>
          </a:p>
          <a:p>
            <a:endParaRPr lang="en-US"/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 animBg="1"/>
      <p:bldP spid="24581" grpId="0" animBg="1"/>
      <p:bldP spid="24582" grpId="0"/>
      <p:bldP spid="24583" grpId="0" animBg="1"/>
      <p:bldP spid="2458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76" descr="shaun-the-sheep-relaxe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5788" y="4735513"/>
            <a:ext cx="30067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078" descr="goat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9388" y="4318000"/>
            <a:ext cx="2055812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082" descr="cow-0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4950" y="4814888"/>
            <a:ext cx="23701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 descr="_part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3700" y="2354263"/>
            <a:ext cx="286226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AutoShape 4"/>
          <p:cNvSpPr>
            <a:spLocks noChangeArrowheads="1"/>
          </p:cNvSpPr>
          <p:nvPr/>
        </p:nvSpPr>
        <p:spPr bwMode="auto">
          <a:xfrm>
            <a:off x="604838" y="366713"/>
            <a:ext cx="8153400" cy="1892300"/>
          </a:xfrm>
          <a:prstGeom prst="wedgeEllipseCallout">
            <a:avLst>
              <a:gd name="adj1" fmla="val -1306"/>
              <a:gd name="adj2" fmla="val 7734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rtl="0"/>
            <a:r>
              <a:rPr lang="en-US" sz="6000"/>
              <a:t>Thanks </a:t>
            </a:r>
            <a:r>
              <a:rPr lang="he-IL" sz="2800"/>
              <a:t> 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57238" y="3968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Daily changes in breast milk synthesis</a:t>
            </a: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903288" y="1812925"/>
          <a:ext cx="7305675" cy="4897438"/>
        </p:xfrm>
        <a:graphic>
          <a:graphicData uri="http://schemas.openxmlformats.org/presentationml/2006/ole">
            <p:oleObj spid="_x0000_s4098" name="Photo Editor Photo" r:id="rId3" imgW="2483810" imgH="204995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84482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Effect of milk frequency on the glandular level on MY in cows</a:t>
            </a:r>
            <a:br>
              <a:rPr lang="en-US" sz="3600" dirty="0" smtClean="0"/>
            </a:br>
            <a:r>
              <a:rPr lang="en-US" sz="3600" dirty="0" smtClean="0"/>
              <a:t>Wall and McFadden, JDS 2008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40324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7848872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Feedback Mechanism – The FIL Concept</a:t>
            </a: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3886200" y="2743200"/>
            <a:ext cx="1143000" cy="762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4191000" y="4191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4038600" y="3200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V="1">
            <a:off x="4876800" y="3200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4038600" y="4191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124200" y="44196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Rate of Milk Removal</a:t>
            </a:r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4343400" y="4191000"/>
            <a:ext cx="76200" cy="304800"/>
          </a:xfrm>
          <a:prstGeom prst="up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0932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Does mammary gland fill (pressure) has negative feedback regulatory role?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C00000"/>
                </a:solidFill>
              </a:rPr>
              <a:t>Points for consideration: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. 	No convinced evidence presented so far</a:t>
            </a:r>
            <a:br>
              <a:rPr lang="en-US" sz="4000" dirty="0" smtClean="0"/>
            </a:br>
            <a:r>
              <a:rPr lang="en-US" sz="4000" dirty="0" smtClean="0"/>
              <a:t>. 	</a:t>
            </a:r>
            <a:r>
              <a:rPr lang="en-US" sz="4000" dirty="0" err="1" smtClean="0"/>
              <a:t>Peaker</a:t>
            </a:r>
            <a:r>
              <a:rPr lang="en-US" sz="4000" dirty="0" smtClean="0"/>
              <a:t> and Henderson show that inflating the mammary gland of goats with air did not affect milk secretion (J </a:t>
            </a:r>
            <a:r>
              <a:rPr lang="en-US" sz="4000" dirty="0" err="1" smtClean="0"/>
              <a:t>Physiol</a:t>
            </a:r>
            <a:r>
              <a:rPr lang="en-US" sz="4000" dirty="0" smtClean="0"/>
              <a:t>, 80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)</a:t>
            </a:r>
            <a:br>
              <a:rPr lang="en-US" sz="4000" dirty="0" smtClean="0"/>
            </a:br>
            <a:r>
              <a:rPr lang="en-US" sz="4000" dirty="0" smtClean="0"/>
              <a:t>. 	Species differences in anatomy of the gland should be considered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2738</TotalTime>
  <Words>1307</Words>
  <Application>Microsoft Office PowerPoint</Application>
  <PresentationFormat>On-screen Show (4:3)</PresentationFormat>
  <Paragraphs>235</Paragraphs>
  <Slides>57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Office Theme</vt:lpstr>
      <vt:lpstr>Photo Editor Photo</vt:lpstr>
      <vt:lpstr>Chart</vt:lpstr>
      <vt:lpstr>Graph</vt:lpstr>
      <vt:lpstr>Bitmap Image</vt:lpstr>
      <vt:lpstr>Origin Graph</vt:lpstr>
      <vt:lpstr>Microsoft Office Excel Chart</vt:lpstr>
      <vt:lpstr>Slide 1</vt:lpstr>
      <vt:lpstr>Slide 2</vt:lpstr>
      <vt:lpstr>Role of  Milk  in the Regulation of Milk Secretion: </vt:lpstr>
      <vt:lpstr>Slide 4</vt:lpstr>
      <vt:lpstr>Slide 5</vt:lpstr>
      <vt:lpstr>Slide 6</vt:lpstr>
      <vt:lpstr>Effect of milk frequency on the glandular level on MY in cows Wall and McFadden, JDS 2008</vt:lpstr>
      <vt:lpstr>Feedback Mechanism – The FIL Concept</vt:lpstr>
      <vt:lpstr>Does mammary gland fill (pressure) has negative feedback regulatory role? Points for consideration: .  No convinced evidence presented so far .  Peaker and Henderson show that inflating the mammary gland of goats with air did not affect milk secretion (J Physiol, 80th) .  Species differences in anatomy of the gland should be considered </vt:lpstr>
      <vt:lpstr>Mammary gland gross anatomy</vt:lpstr>
      <vt:lpstr>Slide 11</vt:lpstr>
      <vt:lpstr>Slide 12</vt:lpstr>
      <vt:lpstr>Dose-response</vt:lpstr>
      <vt:lpstr>           The K+ blocking activity relates to  casein-derived (proteose-peptone) phosphopeptide  1. Precipitated by acetone 2. Specifically precipitated by Ca2+  (1%   wt/vol) and ethanol at pH 3.5- an  indication that the factor is multi- phosphorilated. 3. Strong proteolytic enzymes such as  pronase and proteinase K eradicated its  activity. 4. Boiling resistance.   </vt:lpstr>
      <vt:lpstr>B-CN 1-25 sequence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Milk yield (half) of sheep or goat infected with CNS specie in one gland and the contra-lateral being free.</vt:lpstr>
      <vt:lpstr>Slide 25</vt:lpstr>
      <vt:lpstr>Slide 26</vt:lpstr>
      <vt:lpstr>Conclusions</vt:lpstr>
      <vt:lpstr>Role of the plasmin (milk-born) system in regulation of milk composition</vt:lpstr>
      <vt:lpstr>Slide 29</vt:lpstr>
      <vt:lpstr>Slide 30</vt:lpstr>
      <vt:lpstr>Slide 31</vt:lpstr>
      <vt:lpstr>Slide 32</vt:lpstr>
      <vt:lpstr>Slide 33</vt:lpstr>
      <vt:lpstr>Slide 34</vt:lpstr>
      <vt:lpstr>Role of the Plasmin System in Induction of Active Involution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 Mastitis</vt:lpstr>
      <vt:lpstr> Mastitis Costs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Company>ARO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nsilanik</dc:creator>
  <cp:lastModifiedBy>nsilanik</cp:lastModifiedBy>
  <cp:revision>56</cp:revision>
  <dcterms:created xsi:type="dcterms:W3CDTF">2011-09-12T15:46:44Z</dcterms:created>
  <dcterms:modified xsi:type="dcterms:W3CDTF">2012-05-20T15:35:04Z</dcterms:modified>
</cp:coreProperties>
</file>